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1" r:id="rId1"/>
  </p:sldMasterIdLst>
  <p:notesMasterIdLst>
    <p:notesMasterId r:id="rId38"/>
  </p:notesMasterIdLst>
  <p:sldIdLst>
    <p:sldId id="284" r:id="rId2"/>
    <p:sldId id="269" r:id="rId3"/>
    <p:sldId id="294" r:id="rId4"/>
    <p:sldId id="270" r:id="rId5"/>
    <p:sldId id="257" r:id="rId6"/>
    <p:sldId id="296" r:id="rId7"/>
    <p:sldId id="265" r:id="rId8"/>
    <p:sldId id="309" r:id="rId9"/>
    <p:sldId id="295" r:id="rId10"/>
    <p:sldId id="264" r:id="rId11"/>
    <p:sldId id="286" r:id="rId12"/>
    <p:sldId id="310" r:id="rId13"/>
    <p:sldId id="262" r:id="rId14"/>
    <p:sldId id="311" r:id="rId15"/>
    <p:sldId id="312" r:id="rId16"/>
    <p:sldId id="288" r:id="rId17"/>
    <p:sldId id="290" r:id="rId18"/>
    <p:sldId id="291" r:id="rId19"/>
    <p:sldId id="289" r:id="rId20"/>
    <p:sldId id="292" r:id="rId21"/>
    <p:sldId id="301" r:id="rId22"/>
    <p:sldId id="287" r:id="rId23"/>
    <p:sldId id="307" r:id="rId24"/>
    <p:sldId id="261" r:id="rId25"/>
    <p:sldId id="313" r:id="rId26"/>
    <p:sldId id="300" r:id="rId27"/>
    <p:sldId id="303" r:id="rId28"/>
    <p:sldId id="304" r:id="rId29"/>
    <p:sldId id="268" r:id="rId30"/>
    <p:sldId id="277" r:id="rId31"/>
    <p:sldId id="278" r:id="rId32"/>
    <p:sldId id="279" r:id="rId33"/>
    <p:sldId id="280" r:id="rId34"/>
    <p:sldId id="276" r:id="rId35"/>
    <p:sldId id="305" r:id="rId36"/>
    <p:sldId id="306"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19"/>
    <p:restoredTop sz="78212"/>
  </p:normalViewPr>
  <p:slideViewPr>
    <p:cSldViewPr snapToGrid="0" snapToObjects="1">
      <p:cViewPr>
        <p:scale>
          <a:sx n="80" d="100"/>
          <a:sy n="80" d="100"/>
        </p:scale>
        <p:origin x="144" y="144"/>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2012</c:v>
                </c:pt>
              </c:strCache>
            </c:strRef>
          </c:tx>
          <c:spPr>
            <a:solidFill>
              <a:schemeClr val="accent1"/>
            </a:solidFill>
            <a:ln>
              <a:noFill/>
            </a:ln>
            <a:effectLst/>
          </c:spPr>
          <c:invertIfNegative val="0"/>
          <c:dLbls>
            <c:dLbl>
              <c:idx val="0"/>
              <c:layout>
                <c:manualLayout>
                  <c:x val="2.1310602024506801E-3"/>
                  <c:y val="4.5555750575363216E-4"/>
                </c:manualLayout>
              </c:layout>
              <c:tx>
                <c:rich>
                  <a:bodyPr/>
                  <a:lstStyle/>
                  <a:p>
                    <a:fld id="{B2AC4566-D256-884C-B66A-A0A744EFB03E}" type="VALUE">
                      <a:rPr lang="en-US" smtClean="0"/>
                      <a:pPr/>
                      <a:t>[VALUE]</a:t>
                    </a:fld>
                    <a:r>
                      <a:rPr lang="en-US" dirty="0"/>
                      <a:t>m</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7913-A441-8581-6C6B13BDFC7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Sold</c:v>
                </c:pt>
              </c:strCache>
            </c:strRef>
          </c:cat>
          <c:val>
            <c:numRef>
              <c:f>Sheet1!$B$2</c:f>
              <c:numCache>
                <c:formatCode>General</c:formatCode>
                <c:ptCount val="1"/>
                <c:pt idx="0">
                  <c:v>4.2</c:v>
                </c:pt>
              </c:numCache>
            </c:numRef>
          </c:val>
          <c:extLst>
            <c:ext xmlns:c16="http://schemas.microsoft.com/office/drawing/2014/chart" uri="{C3380CC4-5D6E-409C-BE32-E72D297353CC}">
              <c16:uniqueId val="{00000000-7913-A441-8581-6C6B13BDFC75}"/>
            </c:ext>
          </c:extLst>
        </c:ser>
        <c:ser>
          <c:idx val="1"/>
          <c:order val="1"/>
          <c:tx>
            <c:strRef>
              <c:f>Sheet1!$C$1</c:f>
              <c:strCache>
                <c:ptCount val="1"/>
                <c:pt idx="0">
                  <c:v>2015</c:v>
                </c:pt>
              </c:strCache>
            </c:strRef>
          </c:tx>
          <c:spPr>
            <a:solidFill>
              <a:schemeClr val="accent2"/>
            </a:solidFill>
            <a:ln>
              <a:noFill/>
            </a:ln>
            <a:effectLst/>
          </c:spPr>
          <c:invertIfNegative val="0"/>
          <c:dLbls>
            <c:dLbl>
              <c:idx val="0"/>
              <c:layout>
                <c:manualLayout>
                  <c:x val="0"/>
                  <c:y val="1.2978279355177265E-3"/>
                </c:manualLayout>
              </c:layout>
              <c:tx>
                <c:rich>
                  <a:bodyPr/>
                  <a:lstStyle/>
                  <a:p>
                    <a:fld id="{5E47ACF7-6C58-6041-9491-149E7E91A4BD}" type="VALUE">
                      <a:rPr lang="en-US" smtClean="0"/>
                      <a:pPr/>
                      <a:t>[VALUE]</a:t>
                    </a:fld>
                    <a:r>
                      <a:rPr lang="en-US"/>
                      <a:t>m</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E14B-A54A-A53B-50E0EC6089F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Sold</c:v>
                </c:pt>
              </c:strCache>
            </c:strRef>
          </c:cat>
          <c:val>
            <c:numRef>
              <c:f>Sheet1!$C$2</c:f>
              <c:numCache>
                <c:formatCode>General</c:formatCode>
                <c:ptCount val="1"/>
                <c:pt idx="0">
                  <c:v>25</c:v>
                </c:pt>
              </c:numCache>
            </c:numRef>
          </c:val>
          <c:extLst>
            <c:ext xmlns:c16="http://schemas.microsoft.com/office/drawing/2014/chart" uri="{C3380CC4-5D6E-409C-BE32-E72D297353CC}">
              <c16:uniqueId val="{00000001-7913-A441-8581-6C6B13BDFC75}"/>
            </c:ext>
          </c:extLst>
        </c:ser>
        <c:ser>
          <c:idx val="2"/>
          <c:order val="2"/>
          <c:tx>
            <c:strRef>
              <c:f>Sheet1!$D$1</c:f>
              <c:strCache>
                <c:ptCount val="1"/>
                <c:pt idx="0">
                  <c:v>2017</c:v>
                </c:pt>
              </c:strCache>
            </c:strRef>
          </c:tx>
          <c:spPr>
            <a:solidFill>
              <a:schemeClr val="accent3"/>
            </a:solidFill>
            <a:ln>
              <a:noFill/>
            </a:ln>
            <a:effectLst/>
          </c:spPr>
          <c:invertIfNegative val="0"/>
          <c:dLbls>
            <c:dLbl>
              <c:idx val="0"/>
              <c:layout>
                <c:manualLayout>
                  <c:x val="-7.8137971433345936E-17"/>
                  <c:y val="3.5747190504611011E-3"/>
                </c:manualLayout>
              </c:layout>
              <c:tx>
                <c:rich>
                  <a:bodyPr/>
                  <a:lstStyle/>
                  <a:p>
                    <a:fld id="{5C9E9637-66FE-5046-8600-36BC4DE9D7BC}" type="VALUE">
                      <a:rPr lang="en-US" smtClean="0"/>
                      <a:pPr/>
                      <a:t>[VALUE]</a:t>
                    </a:fld>
                    <a:r>
                      <a:rPr lang="en-US"/>
                      <a:t>m</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E14B-A54A-A53B-50E0EC6089F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Sold</c:v>
                </c:pt>
              </c:strCache>
            </c:strRef>
          </c:cat>
          <c:val>
            <c:numRef>
              <c:f>Sheet1!$D$2</c:f>
              <c:numCache>
                <c:formatCode>General</c:formatCode>
                <c:ptCount val="1"/>
                <c:pt idx="0">
                  <c:v>75</c:v>
                </c:pt>
              </c:numCache>
            </c:numRef>
          </c:val>
          <c:extLst>
            <c:ext xmlns:c16="http://schemas.microsoft.com/office/drawing/2014/chart" uri="{C3380CC4-5D6E-409C-BE32-E72D297353CC}">
              <c16:uniqueId val="{00000002-7913-A441-8581-6C6B13BDFC75}"/>
            </c:ext>
          </c:extLst>
        </c:ser>
        <c:dLbls>
          <c:dLblPos val="inEnd"/>
          <c:showLegendKey val="0"/>
          <c:showVal val="1"/>
          <c:showCatName val="0"/>
          <c:showSerName val="0"/>
          <c:showPercent val="0"/>
          <c:showBubbleSize val="0"/>
        </c:dLbls>
        <c:gapWidth val="219"/>
        <c:overlap val="-27"/>
        <c:axId val="678321119"/>
        <c:axId val="678322799"/>
      </c:barChart>
      <c:catAx>
        <c:axId val="678321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678322799"/>
        <c:crosses val="autoZero"/>
        <c:auto val="1"/>
        <c:lblAlgn val="ctr"/>
        <c:lblOffset val="100"/>
        <c:noMultiLvlLbl val="0"/>
      </c:catAx>
      <c:valAx>
        <c:axId val="6783227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678321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cs:fontRef>
    <cs:defRPr sz="1330" kern="1200"/>
  </cs:axisTitle>
  <cs:categoryAxis>
    <cs:lnRef idx="0"/>
    <cs:fillRef idx="0"/>
    <cs:effectRef idx="0"/>
    <cs:fontRef idx="minor">
      <a:schemeClr val="tx1"/>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cs:fontRef>
    <cs:defRPr sz="1197" kern="1200"/>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E36282-A9B8-4562-9500-ED4D803A113D}" type="doc">
      <dgm:prSet loTypeId="urn:microsoft.com/office/officeart/2005/8/layout/list1" loCatId="list" qsTypeId="urn:microsoft.com/office/officeart/2005/8/quickstyle/simple4" qsCatId="simple" csTypeId="urn:microsoft.com/office/officeart/2005/8/colors/accent3_2" csCatId="accent3" phldr="1"/>
      <dgm:spPr/>
      <dgm:t>
        <a:bodyPr/>
        <a:lstStyle/>
        <a:p>
          <a:endParaRPr lang="en-US"/>
        </a:p>
      </dgm:t>
    </dgm:pt>
    <dgm:pt modelId="{C5E82375-FF96-47AF-9A0A-64EF5F7ACDD0}">
      <dgm:prSet/>
      <dgm:spPr/>
      <dgm:t>
        <a:bodyPr/>
        <a:lstStyle/>
        <a:p>
          <a:r>
            <a:rPr lang="en-US" baseline="0" dirty="0"/>
            <a:t>Custom app</a:t>
          </a:r>
          <a:endParaRPr lang="en-US" dirty="0"/>
        </a:p>
      </dgm:t>
    </dgm:pt>
    <dgm:pt modelId="{6EA8551E-531A-49B9-B040-93AD03072587}" type="parTrans" cxnId="{3417F8A8-ECFC-4EC3-B708-6463A0CF50A1}">
      <dgm:prSet/>
      <dgm:spPr/>
      <dgm:t>
        <a:bodyPr/>
        <a:lstStyle/>
        <a:p>
          <a:endParaRPr lang="en-US"/>
        </a:p>
      </dgm:t>
    </dgm:pt>
    <dgm:pt modelId="{180A4BBF-F13B-48D5-998A-1859C77361B0}" type="sibTrans" cxnId="{3417F8A8-ECFC-4EC3-B708-6463A0CF50A1}">
      <dgm:prSet/>
      <dgm:spPr/>
      <dgm:t>
        <a:bodyPr/>
        <a:lstStyle/>
        <a:p>
          <a:endParaRPr lang="en-US"/>
        </a:p>
      </dgm:t>
    </dgm:pt>
    <dgm:pt modelId="{0CB0263C-708D-4119-895B-9C36C2181B48}">
      <dgm:prSet/>
      <dgm:spPr/>
      <dgm:t>
        <a:bodyPr/>
        <a:lstStyle/>
        <a:p>
          <a:r>
            <a:rPr lang="en-US" i="1" baseline="0" dirty="0"/>
            <a:t>Using same frameworks with native iOS</a:t>
          </a:r>
          <a:endParaRPr lang="en-US" dirty="0"/>
        </a:p>
      </dgm:t>
    </dgm:pt>
    <dgm:pt modelId="{05B684D8-8963-4B32-B7AC-010B7E77ED14}" type="parTrans" cxnId="{9CBC8C1A-C12B-42A0-9EC8-5E7D7D0D8865}">
      <dgm:prSet/>
      <dgm:spPr/>
      <dgm:t>
        <a:bodyPr/>
        <a:lstStyle/>
        <a:p>
          <a:endParaRPr lang="en-US"/>
        </a:p>
      </dgm:t>
    </dgm:pt>
    <dgm:pt modelId="{7ECF79A5-3447-43E5-8F79-0FA35ACF7E9F}" type="sibTrans" cxnId="{9CBC8C1A-C12B-42A0-9EC8-5E7D7D0D8865}">
      <dgm:prSet/>
      <dgm:spPr/>
      <dgm:t>
        <a:bodyPr/>
        <a:lstStyle/>
        <a:p>
          <a:endParaRPr lang="en-US"/>
        </a:p>
      </dgm:t>
    </dgm:pt>
    <dgm:pt modelId="{CB268D74-C8C1-4E2B-8516-B461DAB9D777}">
      <dgm:prSet/>
      <dgm:spPr/>
      <dgm:t>
        <a:bodyPr/>
        <a:lstStyle/>
        <a:p>
          <a:r>
            <a:rPr lang="en-US" baseline="0" dirty="0"/>
            <a:t>Client-Server app</a:t>
          </a:r>
          <a:endParaRPr lang="en-US" dirty="0"/>
        </a:p>
      </dgm:t>
    </dgm:pt>
    <dgm:pt modelId="{845A06DF-EEBC-4CD3-8C7B-E38574A4C193}" type="parTrans" cxnId="{FD7D1521-6942-4EE6-80F1-EAD3E0AEC4B3}">
      <dgm:prSet/>
      <dgm:spPr/>
      <dgm:t>
        <a:bodyPr/>
        <a:lstStyle/>
        <a:p>
          <a:endParaRPr lang="en-US"/>
        </a:p>
      </dgm:t>
    </dgm:pt>
    <dgm:pt modelId="{7025BB48-72FC-48AF-8EAB-1FFAE346845E}" type="sibTrans" cxnId="{FD7D1521-6942-4EE6-80F1-EAD3E0AEC4B3}">
      <dgm:prSet/>
      <dgm:spPr/>
      <dgm:t>
        <a:bodyPr/>
        <a:lstStyle/>
        <a:p>
          <a:endParaRPr lang="en-US"/>
        </a:p>
      </dgm:t>
    </dgm:pt>
    <dgm:pt modelId="{5F8A0574-8CCD-4A7C-B875-802BC66D37B2}">
      <dgm:prSet/>
      <dgm:spPr/>
      <dgm:t>
        <a:bodyPr/>
        <a:lstStyle/>
        <a:p>
          <a:r>
            <a:rPr lang="en-US" i="1" baseline="0" dirty="0"/>
            <a:t>Using TVML, TVJS, </a:t>
          </a:r>
          <a:r>
            <a:rPr lang="en-US" i="1" baseline="0" dirty="0" err="1"/>
            <a:t>TVMLKit</a:t>
          </a:r>
          <a:endParaRPr lang="en-US" dirty="0"/>
        </a:p>
      </dgm:t>
    </dgm:pt>
    <dgm:pt modelId="{ECB2ABBE-0345-402C-AB41-34966EC7BEB6}" type="parTrans" cxnId="{865CB810-CD6F-4B58-96C0-5D767C21A74C}">
      <dgm:prSet/>
      <dgm:spPr/>
      <dgm:t>
        <a:bodyPr/>
        <a:lstStyle/>
        <a:p>
          <a:endParaRPr lang="en-US"/>
        </a:p>
      </dgm:t>
    </dgm:pt>
    <dgm:pt modelId="{D6821C4B-9AC9-43B9-9E76-D43EB89CA294}" type="sibTrans" cxnId="{865CB810-CD6F-4B58-96C0-5D767C21A74C}">
      <dgm:prSet/>
      <dgm:spPr/>
      <dgm:t>
        <a:bodyPr/>
        <a:lstStyle/>
        <a:p>
          <a:endParaRPr lang="en-US"/>
        </a:p>
      </dgm:t>
    </dgm:pt>
    <dgm:pt modelId="{8F2B583C-C017-8D4A-92F5-2E2FAE518B3F}" type="pres">
      <dgm:prSet presAssocID="{D7E36282-A9B8-4562-9500-ED4D803A113D}" presName="linear" presStyleCnt="0">
        <dgm:presLayoutVars>
          <dgm:dir/>
          <dgm:animLvl val="lvl"/>
          <dgm:resizeHandles val="exact"/>
        </dgm:presLayoutVars>
      </dgm:prSet>
      <dgm:spPr/>
    </dgm:pt>
    <dgm:pt modelId="{CD0710F7-03EE-6D4C-A5EE-8430A129F3AA}" type="pres">
      <dgm:prSet presAssocID="{C5E82375-FF96-47AF-9A0A-64EF5F7ACDD0}" presName="parentLin" presStyleCnt="0"/>
      <dgm:spPr/>
    </dgm:pt>
    <dgm:pt modelId="{3F5364A4-FA4C-654E-8066-B95948ADA3DB}" type="pres">
      <dgm:prSet presAssocID="{C5E82375-FF96-47AF-9A0A-64EF5F7ACDD0}" presName="parentLeftMargin" presStyleLbl="node1" presStyleIdx="0" presStyleCnt="2"/>
      <dgm:spPr/>
    </dgm:pt>
    <dgm:pt modelId="{D3939681-7534-D146-A947-9D080631020E}" type="pres">
      <dgm:prSet presAssocID="{C5E82375-FF96-47AF-9A0A-64EF5F7ACDD0}" presName="parentText" presStyleLbl="node1" presStyleIdx="0" presStyleCnt="2">
        <dgm:presLayoutVars>
          <dgm:chMax val="0"/>
          <dgm:bulletEnabled val="1"/>
        </dgm:presLayoutVars>
      </dgm:prSet>
      <dgm:spPr/>
    </dgm:pt>
    <dgm:pt modelId="{2067828C-0A57-6948-BF61-B1DD678D789D}" type="pres">
      <dgm:prSet presAssocID="{C5E82375-FF96-47AF-9A0A-64EF5F7ACDD0}" presName="negativeSpace" presStyleCnt="0"/>
      <dgm:spPr/>
    </dgm:pt>
    <dgm:pt modelId="{28D06E6A-E25C-4F40-9E19-1D40A239AA5A}" type="pres">
      <dgm:prSet presAssocID="{C5E82375-FF96-47AF-9A0A-64EF5F7ACDD0}" presName="childText" presStyleLbl="conFgAcc1" presStyleIdx="0" presStyleCnt="2">
        <dgm:presLayoutVars>
          <dgm:bulletEnabled val="1"/>
        </dgm:presLayoutVars>
      </dgm:prSet>
      <dgm:spPr/>
    </dgm:pt>
    <dgm:pt modelId="{51EE858E-1525-6F46-9334-B72FCE109511}" type="pres">
      <dgm:prSet presAssocID="{180A4BBF-F13B-48D5-998A-1859C77361B0}" presName="spaceBetweenRectangles" presStyleCnt="0"/>
      <dgm:spPr/>
    </dgm:pt>
    <dgm:pt modelId="{5BF9CC63-0E18-5C45-A742-D24115511757}" type="pres">
      <dgm:prSet presAssocID="{CB268D74-C8C1-4E2B-8516-B461DAB9D777}" presName="parentLin" presStyleCnt="0"/>
      <dgm:spPr/>
    </dgm:pt>
    <dgm:pt modelId="{907B5F30-A229-074A-99D1-5D1338A6BC5B}" type="pres">
      <dgm:prSet presAssocID="{CB268D74-C8C1-4E2B-8516-B461DAB9D777}" presName="parentLeftMargin" presStyleLbl="node1" presStyleIdx="0" presStyleCnt="2"/>
      <dgm:spPr/>
    </dgm:pt>
    <dgm:pt modelId="{36F49B2B-DD42-124A-BEB0-3FA99B93923C}" type="pres">
      <dgm:prSet presAssocID="{CB268D74-C8C1-4E2B-8516-B461DAB9D777}" presName="parentText" presStyleLbl="node1" presStyleIdx="1" presStyleCnt="2">
        <dgm:presLayoutVars>
          <dgm:chMax val="0"/>
          <dgm:bulletEnabled val="1"/>
        </dgm:presLayoutVars>
      </dgm:prSet>
      <dgm:spPr/>
    </dgm:pt>
    <dgm:pt modelId="{BC7D5DF3-2D98-B44C-8350-9EED7AE2BE20}" type="pres">
      <dgm:prSet presAssocID="{CB268D74-C8C1-4E2B-8516-B461DAB9D777}" presName="negativeSpace" presStyleCnt="0"/>
      <dgm:spPr/>
    </dgm:pt>
    <dgm:pt modelId="{BD77E4A0-4C0A-134C-AB9F-B11C64374133}" type="pres">
      <dgm:prSet presAssocID="{CB268D74-C8C1-4E2B-8516-B461DAB9D777}" presName="childText" presStyleLbl="conFgAcc1" presStyleIdx="1" presStyleCnt="2">
        <dgm:presLayoutVars>
          <dgm:bulletEnabled val="1"/>
        </dgm:presLayoutVars>
      </dgm:prSet>
      <dgm:spPr/>
    </dgm:pt>
  </dgm:ptLst>
  <dgm:cxnLst>
    <dgm:cxn modelId="{865CB810-CD6F-4B58-96C0-5D767C21A74C}" srcId="{CB268D74-C8C1-4E2B-8516-B461DAB9D777}" destId="{5F8A0574-8CCD-4A7C-B875-802BC66D37B2}" srcOrd="0" destOrd="0" parTransId="{ECB2ABBE-0345-402C-AB41-34966EC7BEB6}" sibTransId="{D6821C4B-9AC9-43B9-9E76-D43EB89CA294}"/>
    <dgm:cxn modelId="{9CBC8C1A-C12B-42A0-9EC8-5E7D7D0D8865}" srcId="{C5E82375-FF96-47AF-9A0A-64EF5F7ACDD0}" destId="{0CB0263C-708D-4119-895B-9C36C2181B48}" srcOrd="0" destOrd="0" parTransId="{05B684D8-8963-4B32-B7AC-010B7E77ED14}" sibTransId="{7ECF79A5-3447-43E5-8F79-0FA35ACF7E9F}"/>
    <dgm:cxn modelId="{FD7D1521-6942-4EE6-80F1-EAD3E0AEC4B3}" srcId="{D7E36282-A9B8-4562-9500-ED4D803A113D}" destId="{CB268D74-C8C1-4E2B-8516-B461DAB9D777}" srcOrd="1" destOrd="0" parTransId="{845A06DF-EEBC-4CD3-8C7B-E38574A4C193}" sibTransId="{7025BB48-72FC-48AF-8EAB-1FFAE346845E}"/>
    <dgm:cxn modelId="{8C2B7056-F269-9F4E-A1F5-E8D8EE00996D}" type="presOf" srcId="{5F8A0574-8CCD-4A7C-B875-802BC66D37B2}" destId="{BD77E4A0-4C0A-134C-AB9F-B11C64374133}" srcOrd="0" destOrd="0" presId="urn:microsoft.com/office/officeart/2005/8/layout/list1"/>
    <dgm:cxn modelId="{FF5C645B-0059-EB45-AA7A-D2664A33540E}" type="presOf" srcId="{0CB0263C-708D-4119-895B-9C36C2181B48}" destId="{28D06E6A-E25C-4F40-9E19-1D40A239AA5A}" srcOrd="0" destOrd="0" presId="urn:microsoft.com/office/officeart/2005/8/layout/list1"/>
    <dgm:cxn modelId="{D5491475-4013-AC4C-A69D-2333715D8849}" type="presOf" srcId="{CB268D74-C8C1-4E2B-8516-B461DAB9D777}" destId="{36F49B2B-DD42-124A-BEB0-3FA99B93923C}" srcOrd="1" destOrd="0" presId="urn:microsoft.com/office/officeart/2005/8/layout/list1"/>
    <dgm:cxn modelId="{9F2C0B76-411C-2646-8D76-D26300B22FDC}" type="presOf" srcId="{C5E82375-FF96-47AF-9A0A-64EF5F7ACDD0}" destId="{D3939681-7534-D146-A947-9D080631020E}" srcOrd="1" destOrd="0" presId="urn:microsoft.com/office/officeart/2005/8/layout/list1"/>
    <dgm:cxn modelId="{4E6A0484-8C0E-0C4C-80C5-8E4CE2120EA3}" type="presOf" srcId="{C5E82375-FF96-47AF-9A0A-64EF5F7ACDD0}" destId="{3F5364A4-FA4C-654E-8066-B95948ADA3DB}" srcOrd="0" destOrd="0" presId="urn:microsoft.com/office/officeart/2005/8/layout/list1"/>
    <dgm:cxn modelId="{3417F8A8-ECFC-4EC3-B708-6463A0CF50A1}" srcId="{D7E36282-A9B8-4562-9500-ED4D803A113D}" destId="{C5E82375-FF96-47AF-9A0A-64EF5F7ACDD0}" srcOrd="0" destOrd="0" parTransId="{6EA8551E-531A-49B9-B040-93AD03072587}" sibTransId="{180A4BBF-F13B-48D5-998A-1859C77361B0}"/>
    <dgm:cxn modelId="{0D8015D7-7181-A749-A23B-1F368DC462A1}" type="presOf" srcId="{D7E36282-A9B8-4562-9500-ED4D803A113D}" destId="{8F2B583C-C017-8D4A-92F5-2E2FAE518B3F}" srcOrd="0" destOrd="0" presId="urn:microsoft.com/office/officeart/2005/8/layout/list1"/>
    <dgm:cxn modelId="{0C09CAE7-6D84-1D4E-B67B-5913D25D487F}" type="presOf" srcId="{CB268D74-C8C1-4E2B-8516-B461DAB9D777}" destId="{907B5F30-A229-074A-99D1-5D1338A6BC5B}" srcOrd="0" destOrd="0" presId="urn:microsoft.com/office/officeart/2005/8/layout/list1"/>
    <dgm:cxn modelId="{F6C83FC6-A12C-C145-9017-0C9E20817D85}" type="presParOf" srcId="{8F2B583C-C017-8D4A-92F5-2E2FAE518B3F}" destId="{CD0710F7-03EE-6D4C-A5EE-8430A129F3AA}" srcOrd="0" destOrd="0" presId="urn:microsoft.com/office/officeart/2005/8/layout/list1"/>
    <dgm:cxn modelId="{BA71C828-3015-B44C-9ABE-8BDCBFB5780C}" type="presParOf" srcId="{CD0710F7-03EE-6D4C-A5EE-8430A129F3AA}" destId="{3F5364A4-FA4C-654E-8066-B95948ADA3DB}" srcOrd="0" destOrd="0" presId="urn:microsoft.com/office/officeart/2005/8/layout/list1"/>
    <dgm:cxn modelId="{2DE08876-1B0A-274A-B5CF-3546965C5733}" type="presParOf" srcId="{CD0710F7-03EE-6D4C-A5EE-8430A129F3AA}" destId="{D3939681-7534-D146-A947-9D080631020E}" srcOrd="1" destOrd="0" presId="urn:microsoft.com/office/officeart/2005/8/layout/list1"/>
    <dgm:cxn modelId="{7C5C04A6-35C4-0E43-BB9E-6E959A4594DA}" type="presParOf" srcId="{8F2B583C-C017-8D4A-92F5-2E2FAE518B3F}" destId="{2067828C-0A57-6948-BF61-B1DD678D789D}" srcOrd="1" destOrd="0" presId="urn:microsoft.com/office/officeart/2005/8/layout/list1"/>
    <dgm:cxn modelId="{50D74BB8-F79E-4A41-B3C2-9A542078A6D4}" type="presParOf" srcId="{8F2B583C-C017-8D4A-92F5-2E2FAE518B3F}" destId="{28D06E6A-E25C-4F40-9E19-1D40A239AA5A}" srcOrd="2" destOrd="0" presId="urn:microsoft.com/office/officeart/2005/8/layout/list1"/>
    <dgm:cxn modelId="{5B590C99-301A-0C4A-A3AA-D048D1DF201E}" type="presParOf" srcId="{8F2B583C-C017-8D4A-92F5-2E2FAE518B3F}" destId="{51EE858E-1525-6F46-9334-B72FCE109511}" srcOrd="3" destOrd="0" presId="urn:microsoft.com/office/officeart/2005/8/layout/list1"/>
    <dgm:cxn modelId="{3CF55E8A-9D78-FA4E-AD74-3EBFB7169458}" type="presParOf" srcId="{8F2B583C-C017-8D4A-92F5-2E2FAE518B3F}" destId="{5BF9CC63-0E18-5C45-A742-D24115511757}" srcOrd="4" destOrd="0" presId="urn:microsoft.com/office/officeart/2005/8/layout/list1"/>
    <dgm:cxn modelId="{15B5629E-2302-E044-9B8D-E581A316D78B}" type="presParOf" srcId="{5BF9CC63-0E18-5C45-A742-D24115511757}" destId="{907B5F30-A229-074A-99D1-5D1338A6BC5B}" srcOrd="0" destOrd="0" presId="urn:microsoft.com/office/officeart/2005/8/layout/list1"/>
    <dgm:cxn modelId="{C961676C-69EF-9646-995A-CB37E3DC1B67}" type="presParOf" srcId="{5BF9CC63-0E18-5C45-A742-D24115511757}" destId="{36F49B2B-DD42-124A-BEB0-3FA99B93923C}" srcOrd="1" destOrd="0" presId="urn:microsoft.com/office/officeart/2005/8/layout/list1"/>
    <dgm:cxn modelId="{AFA39919-B586-024A-B57A-5AA44FDD2B2D}" type="presParOf" srcId="{8F2B583C-C017-8D4A-92F5-2E2FAE518B3F}" destId="{BC7D5DF3-2D98-B44C-8350-9EED7AE2BE20}" srcOrd="5" destOrd="0" presId="urn:microsoft.com/office/officeart/2005/8/layout/list1"/>
    <dgm:cxn modelId="{E2A34A3F-3EF8-5B40-850B-788FB375AA99}" type="presParOf" srcId="{8F2B583C-C017-8D4A-92F5-2E2FAE518B3F}" destId="{BD77E4A0-4C0A-134C-AB9F-B11C6437413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06E6A-E25C-4F40-9E19-1D40A239AA5A}">
      <dsp:nvSpPr>
        <dsp:cNvPr id="0" name=""/>
        <dsp:cNvSpPr/>
      </dsp:nvSpPr>
      <dsp:spPr>
        <a:xfrm>
          <a:off x="0" y="481199"/>
          <a:ext cx="9601200" cy="1228500"/>
        </a:xfrm>
        <a:prstGeom prst="rect">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5160" tIns="624840" rIns="745160" bIns="213360" numCol="1" spcCol="1270" anchor="t" anchorCtr="0">
          <a:noAutofit/>
        </a:bodyPr>
        <a:lstStyle/>
        <a:p>
          <a:pPr marL="285750" lvl="1" indent="-285750" algn="l" defTabSz="1333500">
            <a:lnSpc>
              <a:spcPct val="90000"/>
            </a:lnSpc>
            <a:spcBef>
              <a:spcPct val="0"/>
            </a:spcBef>
            <a:spcAft>
              <a:spcPct val="15000"/>
            </a:spcAft>
            <a:buChar char="•"/>
          </a:pPr>
          <a:r>
            <a:rPr lang="en-US" sz="3000" i="1" kern="1200" baseline="0" dirty="0"/>
            <a:t>Using same frameworks with native iOS</a:t>
          </a:r>
          <a:endParaRPr lang="en-US" sz="3000" kern="1200" dirty="0"/>
        </a:p>
      </dsp:txBody>
      <dsp:txXfrm>
        <a:off x="0" y="481199"/>
        <a:ext cx="9601200" cy="1228500"/>
      </dsp:txXfrm>
    </dsp:sp>
    <dsp:sp modelId="{D3939681-7534-D146-A947-9D080631020E}">
      <dsp:nvSpPr>
        <dsp:cNvPr id="0" name=""/>
        <dsp:cNvSpPr/>
      </dsp:nvSpPr>
      <dsp:spPr>
        <a:xfrm>
          <a:off x="480060" y="38399"/>
          <a:ext cx="6720840" cy="885600"/>
        </a:xfrm>
        <a:prstGeom prst="round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1333500">
            <a:lnSpc>
              <a:spcPct val="90000"/>
            </a:lnSpc>
            <a:spcBef>
              <a:spcPct val="0"/>
            </a:spcBef>
            <a:spcAft>
              <a:spcPct val="35000"/>
            </a:spcAft>
            <a:buNone/>
          </a:pPr>
          <a:r>
            <a:rPr lang="en-US" sz="3000" kern="1200" baseline="0" dirty="0"/>
            <a:t>Custom app</a:t>
          </a:r>
          <a:endParaRPr lang="en-US" sz="3000" kern="1200" dirty="0"/>
        </a:p>
      </dsp:txBody>
      <dsp:txXfrm>
        <a:off x="523291" y="81630"/>
        <a:ext cx="6634378" cy="799138"/>
      </dsp:txXfrm>
    </dsp:sp>
    <dsp:sp modelId="{BD77E4A0-4C0A-134C-AB9F-B11C64374133}">
      <dsp:nvSpPr>
        <dsp:cNvPr id="0" name=""/>
        <dsp:cNvSpPr/>
      </dsp:nvSpPr>
      <dsp:spPr>
        <a:xfrm>
          <a:off x="0" y="2314499"/>
          <a:ext cx="9601200" cy="1228500"/>
        </a:xfrm>
        <a:prstGeom prst="rect">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5160" tIns="624840" rIns="745160" bIns="213360" numCol="1" spcCol="1270" anchor="t" anchorCtr="0">
          <a:noAutofit/>
        </a:bodyPr>
        <a:lstStyle/>
        <a:p>
          <a:pPr marL="285750" lvl="1" indent="-285750" algn="l" defTabSz="1333500">
            <a:lnSpc>
              <a:spcPct val="90000"/>
            </a:lnSpc>
            <a:spcBef>
              <a:spcPct val="0"/>
            </a:spcBef>
            <a:spcAft>
              <a:spcPct val="15000"/>
            </a:spcAft>
            <a:buChar char="•"/>
          </a:pPr>
          <a:r>
            <a:rPr lang="en-US" sz="3000" i="1" kern="1200" baseline="0" dirty="0"/>
            <a:t>Using TVML, TVJS, </a:t>
          </a:r>
          <a:r>
            <a:rPr lang="en-US" sz="3000" i="1" kern="1200" baseline="0" dirty="0" err="1"/>
            <a:t>TVMLKit</a:t>
          </a:r>
          <a:endParaRPr lang="en-US" sz="3000" kern="1200" dirty="0"/>
        </a:p>
      </dsp:txBody>
      <dsp:txXfrm>
        <a:off x="0" y="2314499"/>
        <a:ext cx="9601200" cy="1228500"/>
      </dsp:txXfrm>
    </dsp:sp>
    <dsp:sp modelId="{36F49B2B-DD42-124A-BEB0-3FA99B93923C}">
      <dsp:nvSpPr>
        <dsp:cNvPr id="0" name=""/>
        <dsp:cNvSpPr/>
      </dsp:nvSpPr>
      <dsp:spPr>
        <a:xfrm>
          <a:off x="480060" y="1871700"/>
          <a:ext cx="6720840" cy="885600"/>
        </a:xfrm>
        <a:prstGeom prst="round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1333500">
            <a:lnSpc>
              <a:spcPct val="90000"/>
            </a:lnSpc>
            <a:spcBef>
              <a:spcPct val="0"/>
            </a:spcBef>
            <a:spcAft>
              <a:spcPct val="35000"/>
            </a:spcAft>
            <a:buNone/>
          </a:pPr>
          <a:r>
            <a:rPr lang="en-US" sz="3000" kern="1200" baseline="0" dirty="0"/>
            <a:t>Client-Server app</a:t>
          </a:r>
          <a:endParaRPr lang="en-US" sz="3000" kern="1200" dirty="0"/>
        </a:p>
      </dsp:txBody>
      <dsp:txXfrm>
        <a:off x="523291" y="1914931"/>
        <a:ext cx="6634378"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9CB7B-650F-8246-A3D9-0A62D3A19714}" type="datetimeFigureOut">
              <a:rPr lang="en-US" smtClean="0"/>
              <a:t>9/30/18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1361DD-1E38-BB4A-B605-BA873CC7A43C}" type="slidenum">
              <a:rPr lang="en-US" smtClean="0"/>
              <a:t>‹#›</a:t>
            </a:fld>
            <a:endParaRPr lang="en-US"/>
          </a:p>
        </p:txBody>
      </p:sp>
    </p:spTree>
    <p:extLst>
      <p:ext uri="{BB962C8B-B14F-4D97-AF65-F5344CB8AC3E}">
        <p14:creationId xmlns:p14="http://schemas.microsoft.com/office/powerpoint/2010/main" val="2921935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Welcome to iOS dev scout October 2018. </a:t>
            </a:r>
          </a:p>
          <a:p>
            <a:endParaRPr lang="en-US" dirty="0"/>
          </a:p>
          <a:p>
            <a:r>
              <a:rPr lang="en-US" dirty="0"/>
              <a:t>Today in my talk, I would like to introduce to you one way that can potentially raise up your revenue. </a:t>
            </a:r>
          </a:p>
          <a:p>
            <a:endParaRPr lang="en-US" dirty="0"/>
          </a:p>
          <a:p>
            <a:r>
              <a:rPr lang="en-US" dirty="0"/>
              <a:t>Before we start, I </a:t>
            </a:r>
            <a:r>
              <a:rPr lang="en-US" dirty="0" err="1"/>
              <a:t>wanna</a:t>
            </a:r>
            <a:r>
              <a:rPr lang="en-US" dirty="0"/>
              <a:t> briefly introduce about myself.</a:t>
            </a:r>
          </a:p>
        </p:txBody>
      </p:sp>
      <p:sp>
        <p:nvSpPr>
          <p:cNvPr id="4" name="Slide Number Placeholder 3"/>
          <p:cNvSpPr>
            <a:spLocks noGrp="1"/>
          </p:cNvSpPr>
          <p:nvPr>
            <p:ph type="sldNum" sz="quarter" idx="5"/>
          </p:nvPr>
        </p:nvSpPr>
        <p:spPr/>
        <p:txBody>
          <a:bodyPr/>
          <a:lstStyle/>
          <a:p>
            <a:fld id="{021361DD-1E38-BB4A-B605-BA873CC7A43C}" type="slidenum">
              <a:rPr lang="en-US" smtClean="0"/>
              <a:t>1</a:t>
            </a:fld>
            <a:endParaRPr lang="en-US"/>
          </a:p>
        </p:txBody>
      </p:sp>
    </p:spTree>
    <p:extLst>
      <p:ext uri="{BB962C8B-B14F-4D97-AF65-F5344CB8AC3E}">
        <p14:creationId xmlns:p14="http://schemas.microsoft.com/office/powerpoint/2010/main" val="782359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After the success of the first iPhone, Apple focused 100% on enhancing iOS</a:t>
            </a:r>
          </a:p>
          <a:p>
            <a:pPr marL="171450" indent="-171450">
              <a:buFontTx/>
              <a:buChar char="-"/>
            </a:pPr>
            <a:r>
              <a:rPr lang="en-US" dirty="0"/>
              <a:t>They make iPod runs on iOS </a:t>
            </a:r>
          </a:p>
          <a:p>
            <a:pPr marL="171450" indent="-171450">
              <a:buFontTx/>
              <a:buChar char="-"/>
            </a:pPr>
            <a:r>
              <a:rPr lang="en-US" dirty="0"/>
              <a:t>As well as introduce iPad which runs on iOS as well</a:t>
            </a:r>
          </a:p>
          <a:p>
            <a:pPr marL="171450" indent="-171450">
              <a:buFontTx/>
              <a:buChar char="-"/>
            </a:pPr>
            <a:r>
              <a:rPr lang="en-US" dirty="0"/>
              <a:t>And 4 years since the first announcement</a:t>
            </a:r>
          </a:p>
          <a:p>
            <a:pPr marL="171450" indent="-171450">
              <a:buFontTx/>
              <a:buChar char="-"/>
            </a:pPr>
            <a:r>
              <a:rPr lang="en-US" dirty="0"/>
              <a:t>In 2010 Apple redesign </a:t>
            </a:r>
            <a:r>
              <a:rPr lang="en-US" dirty="0" err="1"/>
              <a:t>iTV</a:t>
            </a:r>
            <a:r>
              <a:rPr lang="en-US" dirty="0"/>
              <a:t> and introduce the secondary generation. </a:t>
            </a:r>
          </a:p>
          <a:p>
            <a:pPr marL="171450" indent="-171450">
              <a:buFontTx/>
              <a:buChar char="-"/>
            </a:pPr>
            <a:r>
              <a:rPr lang="en-US" dirty="0"/>
              <a:t>This is a huge refactoring on </a:t>
            </a:r>
            <a:r>
              <a:rPr lang="en-US" dirty="0" err="1"/>
              <a:t>iTV</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From this version, Apple decided to use the name Apple TV instead of </a:t>
            </a:r>
            <a:r>
              <a:rPr lang="en-US" dirty="0" err="1"/>
              <a:t>iTV</a:t>
            </a:r>
            <a:r>
              <a:rPr lang="en-US" dirty="0"/>
              <a:t> as previously</a:t>
            </a:r>
          </a:p>
          <a:p>
            <a:pPr marL="171450" indent="-171450">
              <a:buFontTx/>
              <a:buChar char="-"/>
            </a:pPr>
            <a:r>
              <a:rPr lang="en-US" dirty="0"/>
              <a:t>It does not run on Mac OS  anymore, and instead, it runs on iOS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Yes, it's iOS, Until end of 2010 Apple introduced </a:t>
            </a:r>
            <a:r>
              <a:rPr lang="en-US" dirty="0" err="1"/>
              <a:t>tvOS</a:t>
            </a:r>
            <a:r>
              <a:rPr lang="en-US" dirty="0"/>
              <a:t> 9 which is 95% bases on iOS 9</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And since there Apple TV will only run on </a:t>
            </a:r>
            <a:r>
              <a:rPr lang="en-US" dirty="0" err="1"/>
              <a:t>tvOS</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10</a:t>
            </a:fld>
            <a:endParaRPr lang="en-US"/>
          </a:p>
        </p:txBody>
      </p:sp>
    </p:spTree>
    <p:extLst>
      <p:ext uri="{BB962C8B-B14F-4D97-AF65-F5344CB8AC3E}">
        <p14:creationId xmlns:p14="http://schemas.microsoft.com/office/powerpoint/2010/main" val="1169116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75 millions is a huge number because Apple TV is a shared device, unlike iPhone is individual. So usually we only one Apple TV per family. </a:t>
            </a:r>
          </a:p>
          <a:p>
            <a:endParaRPr lang="en-US" dirty="0"/>
          </a:p>
          <a:p>
            <a:r>
              <a:rPr lang="en-US" dirty="0"/>
              <a:t>Easy for imagining, Apple TV is now taking 18% of the whole world TV box market (beside Apple TV is Android TV, Xiaomi TV, Roku TV,…), which is the second largest in the world</a:t>
            </a:r>
          </a:p>
          <a:p>
            <a:endParaRPr lang="en-US" dirty="0"/>
          </a:p>
          <a:p>
            <a:r>
              <a:rPr lang="en-US" dirty="0"/>
              <a:t>If you look at the chart, Apple TV is growing up very rapidly. TV is a better choice for a sharing group than phone. Like family time, or friends time.</a:t>
            </a:r>
          </a:p>
          <a:p>
            <a:endParaRPr lang="en-US" dirty="0"/>
          </a:p>
          <a:p>
            <a:pPr marL="171450" indent="-171450">
              <a:buFontTx/>
              <a:buChar char="-"/>
            </a:pPr>
            <a:r>
              <a:rPr lang="en-US" dirty="0"/>
              <a:t>Today I’m </a:t>
            </a:r>
            <a:r>
              <a:rPr lang="en-US" dirty="0" err="1"/>
              <a:t>gonna</a:t>
            </a:r>
            <a:r>
              <a:rPr lang="en-US" dirty="0"/>
              <a:t> talk about </a:t>
            </a:r>
            <a:r>
              <a:rPr lang="en-US" dirty="0" err="1"/>
              <a:t>tvOS</a:t>
            </a:r>
            <a:r>
              <a:rPr lang="en-US" dirty="0"/>
              <a:t> and how to implement it on scratch or in an iOS application which is already built and already working</a:t>
            </a:r>
          </a:p>
          <a:p>
            <a:endParaRPr lang="en-US" dirty="0"/>
          </a:p>
          <a:p>
            <a:pPr marL="171450" indent="-171450">
              <a:buFontTx/>
              <a:buChar char="-"/>
            </a:pPr>
            <a:r>
              <a:rPr lang="en-US" dirty="0"/>
              <a:t>To make it easier to imagine, there are 1.2b iPhone + … meanwhile only have 75m Apple TV in end of 2017. (quite humble?)</a:t>
            </a:r>
          </a:p>
          <a:p>
            <a:pPr marL="171450" indent="-171450">
              <a:buFontTx/>
              <a:buChar char="-"/>
            </a:pPr>
            <a:r>
              <a:rPr lang="en-US" sz="1200" dirty="0">
                <a:solidFill>
                  <a:srgbClr val="FF0000"/>
                </a:solidFill>
              </a:rPr>
              <a:t> (1.2b iPhone + 0.3b iPad + 0.5b iPod)</a:t>
            </a:r>
          </a:p>
          <a:p>
            <a:endParaRPr lang="en-US" dirty="0"/>
          </a:p>
          <a:p>
            <a:r>
              <a:rPr lang="en-US" dirty="0"/>
              <a:t>Look at the chart we can see the increasement is significant </a:t>
            </a:r>
          </a:p>
          <a:p>
            <a:r>
              <a:rPr lang="en-US" dirty="0"/>
              <a:t>And we can hope about the wider market will come in the soon future</a:t>
            </a:r>
          </a:p>
          <a:p>
            <a:endParaRPr lang="en-US" dirty="0"/>
          </a:p>
          <a:p>
            <a:r>
              <a:rPr lang="en-US" dirty="0"/>
              <a:t>In 2016 there are 8k apps for </a:t>
            </a:r>
            <a:r>
              <a:rPr lang="en-US" dirty="0" err="1"/>
              <a:t>tvOS</a:t>
            </a:r>
            <a:r>
              <a:rPr lang="en-US" dirty="0"/>
              <a:t> (2k is game)</a:t>
            </a:r>
          </a:p>
        </p:txBody>
      </p:sp>
      <p:sp>
        <p:nvSpPr>
          <p:cNvPr id="4" name="Slide Number Placeholder 3"/>
          <p:cNvSpPr>
            <a:spLocks noGrp="1"/>
          </p:cNvSpPr>
          <p:nvPr>
            <p:ph type="sldNum" sz="quarter" idx="5"/>
          </p:nvPr>
        </p:nvSpPr>
        <p:spPr/>
        <p:txBody>
          <a:bodyPr/>
          <a:lstStyle/>
          <a:p>
            <a:fld id="{021361DD-1E38-BB4A-B605-BA873CC7A43C}" type="slidenum">
              <a:rPr lang="en-US" smtClean="0"/>
              <a:t>11</a:t>
            </a:fld>
            <a:endParaRPr lang="en-US"/>
          </a:p>
        </p:txBody>
      </p:sp>
    </p:spTree>
    <p:extLst>
      <p:ext uri="{BB962C8B-B14F-4D97-AF65-F5344CB8AC3E}">
        <p14:creationId xmlns:p14="http://schemas.microsoft.com/office/powerpoint/2010/main" val="3453312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Initially, I thought Apple TV is only suitable for video streaming or for gaming app</a:t>
            </a:r>
          </a:p>
          <a:p>
            <a:r>
              <a:rPr lang="en-US" dirty="0"/>
              <a:t>- But I was wrong. There are many kind of apps on Apple TV more than that.</a:t>
            </a:r>
          </a:p>
          <a:p>
            <a:r>
              <a:rPr lang="en-US" dirty="0"/>
              <a:t>- Airbnb is a great example for this. Imagine your family, or your friend group is going for a vacation trip. Using Airbnb app on Apple TV make you more easily to discuss and pick the best place for everyone. Because we all can see the picture on TV, not like on the phone. And the big picture on TV is absolutely more attractive than the small one on the phone. It shall be the point make you book a room immediately. Compare with their rival which does not have app on TV, they are losing this huge number of users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This is an app about Flight, Weather Forecast, Dropbox, AMAZON, TINDER</a:t>
            </a:r>
            <a:r>
              <a:rPr lang="en-US" sz="1200" b="1" i="0" u="none" strike="noStrike" kern="1200" dirty="0">
                <a:solidFill>
                  <a:schemeClr val="tx1"/>
                </a:solidFill>
                <a:effectLst/>
                <a:latin typeface="+mn-lt"/>
                <a:ea typeface="+mn-ea"/>
                <a:cs typeface="+mn-cs"/>
              </a:rPr>
              <a:t>, </a:t>
            </a:r>
            <a:r>
              <a:rPr lang="en-US" sz="1200" b="1" i="0" u="none" strike="noStrike" kern="1200" dirty="0" err="1">
                <a:solidFill>
                  <a:schemeClr val="tx1"/>
                </a:solidFill>
                <a:effectLst/>
                <a:latin typeface="+mn-lt"/>
                <a:ea typeface="+mn-ea"/>
                <a:cs typeface="+mn-cs"/>
              </a:rPr>
              <a:t>Grubhub</a:t>
            </a:r>
            <a:endParaRPr lang="en-US" dirty="0"/>
          </a:p>
          <a:p>
            <a:r>
              <a:rPr lang="en-US" dirty="0"/>
              <a:t>- I think creativity is unlimited, if you </a:t>
            </a:r>
            <a:r>
              <a:rPr lang="en-US" dirty="0" err="1"/>
              <a:t>wanna</a:t>
            </a:r>
            <a:r>
              <a:rPr lang="en-US" dirty="0"/>
              <a:t> expand your market, and to bring the best support for your user, just think thoroughly, you shall find an idea to build an app on Apple TV for your product to gain more user, and also to gain more money.</a:t>
            </a:r>
          </a:p>
          <a:p>
            <a:r>
              <a:rPr lang="en-US" dirty="0"/>
              <a:t>- Keep in your mind that, user who willingly spend money to buy Apple TV for entertainment is very potential to pay for your service</a:t>
            </a:r>
          </a:p>
          <a:p>
            <a:r>
              <a:rPr lang="en-US" dirty="0"/>
              <a:t>- And the cost to building and </a:t>
            </a:r>
            <a:r>
              <a:rPr lang="en-US" dirty="0" err="1"/>
              <a:t>maintaing</a:t>
            </a:r>
            <a:r>
              <a:rPr lang="en-US" dirty="0"/>
              <a:t> an app on Apple TV is not much. Especially if you already have one on iOS. So right now </a:t>
            </a:r>
            <a:r>
              <a:rPr lang="en-US" dirty="0" err="1"/>
              <a:t>i</a:t>
            </a:r>
            <a:r>
              <a:rPr lang="en-US" dirty="0"/>
              <a:t> will show you how easy it is to do that</a:t>
            </a:r>
          </a:p>
          <a:p>
            <a:endParaRPr lang="en-US" dirty="0"/>
          </a:p>
          <a:p>
            <a:pPr fontAlgn="base"/>
            <a:endParaRPr lang="en-US" sz="1200" b="1" i="0" u="none" strike="noStrike" kern="1200" dirty="0">
              <a:solidFill>
                <a:schemeClr val="tx1"/>
              </a:solidFill>
              <a:effectLst/>
              <a:latin typeface="+mn-lt"/>
              <a:ea typeface="+mn-ea"/>
              <a:cs typeface="+mn-cs"/>
            </a:endParaRPr>
          </a:p>
          <a:p>
            <a:pPr marL="171450" indent="-171450">
              <a:buFontTx/>
              <a:buChar char="-"/>
            </a:pPr>
            <a:r>
              <a:rPr lang="en-US" dirty="0"/>
              <a:t>Why do we should implement Apple TV app:</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First, Apple users always spend more than other platforms users. </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It makes sense because usually Apple devices are more expensive</a:t>
            </a:r>
          </a:p>
          <a:p>
            <a:pPr marL="628650" lvl="1" indent="-171450">
              <a:buFontTx/>
              <a:buChar char="-"/>
            </a:pPr>
            <a:r>
              <a:rPr lang="en-US" dirty="0"/>
              <a:t>Show how grows it is on number of Apple TV sold…</a:t>
            </a:r>
          </a:p>
          <a:p>
            <a:pPr marL="1085850" lvl="2" indent="-171450">
              <a:buFontTx/>
              <a:buChar char="-"/>
            </a:pPr>
            <a:r>
              <a:rPr lang="en-US" dirty="0"/>
              <a:t>From </a:t>
            </a:r>
            <a:r>
              <a:rPr lang="en-US" sz="1200" b="0" i="0" kern="1200" dirty="0">
                <a:solidFill>
                  <a:schemeClr val="tx1"/>
                </a:solidFill>
                <a:effectLst/>
                <a:latin typeface="+mn-lt"/>
                <a:ea typeface="+mn-ea"/>
                <a:cs typeface="+mn-cs"/>
              </a:rPr>
              <a:t>5m in 2012 to 25m in 2015 and 75m in 2017</a:t>
            </a:r>
            <a:endParaRPr lang="en-US" dirty="0"/>
          </a:p>
          <a:p>
            <a:pPr marL="628650" lvl="1" indent="-171450">
              <a:buFontTx/>
              <a:buChar char="-"/>
            </a:pPr>
            <a:r>
              <a:rPr lang="en-US" dirty="0"/>
              <a:t>More and more support, better device, better user experiences…</a:t>
            </a:r>
          </a:p>
          <a:p>
            <a:pPr marL="628650" lvl="1" indent="-171450">
              <a:buFontTx/>
              <a:buChar char="-"/>
            </a:pPr>
            <a:r>
              <a:rPr lang="en-US" dirty="0"/>
              <a:t>User feedback about experience while using tv app compare with phone app</a:t>
            </a:r>
          </a:p>
          <a:p>
            <a:pPr marL="628650" lvl="1" indent="-171450">
              <a:buFontTx/>
              <a:buChar char="-"/>
            </a:pPr>
            <a:r>
              <a:rPr lang="en-US" dirty="0"/>
              <a:t>Last but not least, It does not cost much to keep building and maintaining </a:t>
            </a:r>
            <a:r>
              <a:rPr lang="en-US" dirty="0" err="1"/>
              <a:t>tvOS</a:t>
            </a:r>
            <a:r>
              <a:rPr lang="en-US" dirty="0"/>
              <a:t> app. You </a:t>
            </a:r>
            <a:r>
              <a:rPr lang="en-US" dirty="0" err="1"/>
              <a:t>wanna</a:t>
            </a:r>
            <a:r>
              <a:rPr lang="en-US" dirty="0"/>
              <a:t> see how easy is it. I will show you right now.</a:t>
            </a:r>
          </a:p>
          <a:p>
            <a:pPr fontAlgn="base"/>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12</a:t>
            </a:fld>
            <a:endParaRPr lang="en-US"/>
          </a:p>
        </p:txBody>
      </p:sp>
    </p:spTree>
    <p:extLst>
      <p:ext uri="{BB962C8B-B14F-4D97-AF65-F5344CB8AC3E}">
        <p14:creationId xmlns:p14="http://schemas.microsoft.com/office/powerpoint/2010/main" val="1362887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mn-lt"/>
                <a:ea typeface="+mn-ea"/>
                <a:cs typeface="+mn-cs"/>
              </a:rPr>
              <a:t>Apple provides 2 ways to make Apple TV app.</a:t>
            </a:r>
          </a:p>
          <a:p>
            <a:pPr fontAlgn="base"/>
            <a:endParaRPr lang="en-US" sz="12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is the custom app, The process for creating the app is similar with for creating iOS apps. You use the same techniques, same frameworks, same concepts you know when developing iOS app </a:t>
            </a:r>
            <a:r>
              <a:rPr lang="en-US" sz="1200" b="0" i="0" u="none" strike="noStrike" kern="1200" dirty="0">
                <a:solidFill>
                  <a:schemeClr val="tx1"/>
                </a:solidFill>
                <a:effectLst/>
                <a:latin typeface="+mn-lt"/>
                <a:ea typeface="+mn-ea"/>
                <a:cs typeface="+mn-cs"/>
              </a:rPr>
              <a:t>like Storyboards, </a:t>
            </a:r>
            <a:r>
              <a:rPr lang="en-US" sz="1200" b="0" i="0" u="none" strike="noStrike" kern="1200" dirty="0" err="1">
                <a:solidFill>
                  <a:schemeClr val="tx1"/>
                </a:solidFill>
                <a:effectLst/>
                <a:latin typeface="+mn-lt"/>
                <a:ea typeface="+mn-ea"/>
                <a:cs typeface="+mn-cs"/>
              </a:rPr>
              <a:t>UIKit</a:t>
            </a:r>
            <a:r>
              <a:rPr lang="en-US" sz="1200" b="0" i="0" u="none" strike="noStrike" kern="1200" dirty="0">
                <a:solidFill>
                  <a:schemeClr val="tx1"/>
                </a:solidFill>
                <a:effectLst/>
                <a:latin typeface="+mn-lt"/>
                <a:ea typeface="+mn-ea"/>
                <a:cs typeface="+mn-cs"/>
              </a:rPr>
              <a:t>, and Auto Layout.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other one is client-server app which will use TVML, TVJS and </a:t>
            </a:r>
            <a:r>
              <a:rPr lang="en-US" sz="1200" b="0" i="0" kern="1200" dirty="0" err="1">
                <a:solidFill>
                  <a:schemeClr val="tx1"/>
                </a:solidFill>
                <a:effectLst/>
                <a:latin typeface="+mn-lt"/>
                <a:ea typeface="+mn-ea"/>
                <a:cs typeface="+mn-cs"/>
              </a:rPr>
              <a:t>TVMLKit</a:t>
            </a:r>
            <a:r>
              <a:rPr lang="en-US" sz="1200" b="0" i="0" kern="1200" dirty="0">
                <a:solidFill>
                  <a:schemeClr val="tx1"/>
                </a:solidFill>
                <a:effectLst/>
                <a:latin typeface="+mn-lt"/>
                <a:ea typeface="+mn-ea"/>
                <a:cs typeface="+mn-cs"/>
              </a:rPr>
              <a:t> to make the app. I will explain for you these 3 </a:t>
            </a:r>
            <a:r>
              <a:rPr lang="en-US" sz="1200" b="0" i="0" kern="1200" dirty="0" err="1">
                <a:solidFill>
                  <a:schemeClr val="tx1"/>
                </a:solidFill>
                <a:effectLst/>
                <a:latin typeface="+mn-lt"/>
                <a:ea typeface="+mn-ea"/>
                <a:cs typeface="+mn-cs"/>
              </a:rPr>
              <a:t>abbriviation</a:t>
            </a:r>
            <a:r>
              <a:rPr lang="en-US" sz="1200" b="0" i="0" kern="1200" dirty="0">
                <a:solidFill>
                  <a:schemeClr val="tx1"/>
                </a:solidFill>
                <a:effectLst/>
                <a:latin typeface="+mn-lt"/>
                <a:ea typeface="+mn-ea"/>
                <a:cs typeface="+mn-cs"/>
              </a:rPr>
              <a:t>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1361DD-1E38-BB4A-B605-BA873CC7A43C}" type="slidenum">
              <a:rPr lang="en-US" smtClean="0"/>
              <a:t>13</a:t>
            </a:fld>
            <a:endParaRPr lang="en-US"/>
          </a:p>
        </p:txBody>
      </p:sp>
    </p:spTree>
    <p:extLst>
      <p:ext uri="{BB962C8B-B14F-4D97-AF65-F5344CB8AC3E}">
        <p14:creationId xmlns:p14="http://schemas.microsoft.com/office/powerpoint/2010/main" val="2363464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Apple </a:t>
            </a:r>
            <a:r>
              <a:rPr lang="en-US" b="0" dirty="0">
                <a:solidFill>
                  <a:schemeClr val="tx1"/>
                </a:solidFill>
              </a:rPr>
              <a:t>provides dozens of</a:t>
            </a:r>
            <a:r>
              <a:rPr lang="en-US" dirty="0">
                <a:solidFill>
                  <a:schemeClr val="tx1"/>
                </a:solidFill>
              </a:rPr>
              <a:t> TVML premade templates which is designed to help you can easily display information in a specific way. In a Few slides later I will show you an example of a TVML template</a:t>
            </a:r>
          </a:p>
          <a:p>
            <a:pPr marL="0" indent="0">
              <a:buNone/>
            </a:pPr>
            <a:endParaRPr lang="en-US" dirty="0"/>
          </a:p>
          <a:p>
            <a:pPr marL="0" indent="0">
              <a:buNone/>
            </a:pPr>
            <a:r>
              <a:rPr lang="en-US" sz="1200" b="0" i="0" u="none" strike="noStrike" kern="1200" dirty="0">
                <a:solidFill>
                  <a:schemeClr val="tx1"/>
                </a:solidFill>
                <a:effectLst/>
                <a:latin typeface="+mn-lt"/>
                <a:ea typeface="+mn-ea"/>
                <a:cs typeface="+mn-cs"/>
              </a:rPr>
              <a:t>It’s a framework that communicates between TVML, JavaScript, and your native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application</a:t>
            </a:r>
          </a:p>
          <a:p>
            <a:pPr fontAlgn="base"/>
            <a:endParaRPr lang="en-US" sz="1200" kern="1200" dirty="0">
              <a:solidFill>
                <a:schemeClr val="tx1"/>
              </a:solidFill>
              <a:effectLst/>
              <a:latin typeface="+mn-lt"/>
              <a:ea typeface="+mn-ea"/>
              <a:cs typeface="+mn-cs"/>
            </a:endParaRPr>
          </a:p>
          <a:p>
            <a:pPr fontAlgn="base"/>
            <a:r>
              <a:rPr lang="en-US" sz="1200" kern="1200" dirty="0">
                <a:solidFill>
                  <a:schemeClr val="tx1"/>
                </a:solidFill>
                <a:effectLst/>
                <a:latin typeface="+mn-lt"/>
                <a:ea typeface="+mn-ea"/>
                <a:cs typeface="+mn-cs"/>
              </a:rPr>
              <a:t>By using </a:t>
            </a:r>
            <a:r>
              <a:rPr lang="en-US" sz="1200" kern="1200" dirty="0" err="1">
                <a:solidFill>
                  <a:schemeClr val="tx1"/>
                </a:solidFill>
                <a:effectLst/>
                <a:latin typeface="+mn-lt"/>
                <a:ea typeface="+mn-ea"/>
                <a:cs typeface="+mn-cs"/>
              </a:rPr>
              <a:t>TVMLKit</a:t>
            </a:r>
            <a:r>
              <a:rPr lang="en-US" sz="1200" kern="1200" dirty="0">
                <a:solidFill>
                  <a:schemeClr val="tx1"/>
                </a:solidFill>
                <a:effectLst/>
                <a:latin typeface="+mn-lt"/>
                <a:ea typeface="+mn-ea"/>
                <a:cs typeface="+mn-cs"/>
              </a:rPr>
              <a:t> to can get any item on the screen, such as View or </a:t>
            </a:r>
            <a:r>
              <a:rPr lang="en-US" sz="1200" kern="1200" dirty="0" err="1">
                <a:solidFill>
                  <a:schemeClr val="tx1"/>
                </a:solidFill>
                <a:effectLst/>
                <a:latin typeface="+mn-lt"/>
                <a:ea typeface="+mn-ea"/>
                <a:cs typeface="+mn-cs"/>
              </a:rPr>
              <a:t>ViewController</a:t>
            </a:r>
            <a:r>
              <a:rPr lang="en-US" sz="1200" kern="1200" dirty="0">
                <a:solidFill>
                  <a:schemeClr val="tx1"/>
                </a:solidFill>
                <a:effectLst/>
                <a:latin typeface="+mn-lt"/>
                <a:ea typeface="+mn-ea"/>
                <a:cs typeface="+mn-cs"/>
              </a:rPr>
              <a:t> by element id and can override the implementation of it.</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14</a:t>
            </a:fld>
            <a:endParaRPr lang="en-US"/>
          </a:p>
        </p:txBody>
      </p:sp>
    </p:spTree>
    <p:extLst>
      <p:ext uri="{BB962C8B-B14F-4D97-AF65-F5344CB8AC3E}">
        <p14:creationId xmlns:p14="http://schemas.microsoft.com/office/powerpoint/2010/main" val="664253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Unlike custom app, most of the logic and the layout code in TVML app is not compiled to binary file. It stead we need put it on a server. And we define the server URL in </a:t>
            </a:r>
            <a:r>
              <a:rPr lang="en-US" sz="1200" b="0" i="0" kern="1200" dirty="0" err="1">
                <a:solidFill>
                  <a:schemeClr val="tx1"/>
                </a:solidFill>
                <a:effectLst/>
                <a:latin typeface="+mn-lt"/>
                <a:ea typeface="+mn-ea"/>
                <a:cs typeface="+mn-cs"/>
              </a:rPr>
              <a:t>AppDelegate</a:t>
            </a:r>
            <a:r>
              <a:rPr lang="en-US" sz="1200" b="0" i="0" kern="1200" dirty="0">
                <a:solidFill>
                  <a:schemeClr val="tx1"/>
                </a:solidFill>
                <a:effectLst/>
                <a:latin typeface="+mn-lt"/>
                <a:ea typeface="+mn-ea"/>
                <a:cs typeface="+mn-cs"/>
              </a:rPr>
              <a:t>, when the app launches, it will use your provided URL to fetch TVML code and run the app base on it</a:t>
            </a:r>
          </a:p>
        </p:txBody>
      </p:sp>
      <p:sp>
        <p:nvSpPr>
          <p:cNvPr id="4" name="Slide Number Placeholder 3"/>
          <p:cNvSpPr>
            <a:spLocks noGrp="1"/>
          </p:cNvSpPr>
          <p:nvPr>
            <p:ph type="sldNum" sz="quarter" idx="5"/>
          </p:nvPr>
        </p:nvSpPr>
        <p:spPr/>
        <p:txBody>
          <a:bodyPr/>
          <a:lstStyle/>
          <a:p>
            <a:fld id="{021361DD-1E38-BB4A-B605-BA873CC7A43C}" type="slidenum">
              <a:rPr lang="en-US" smtClean="0"/>
              <a:t>15</a:t>
            </a:fld>
            <a:endParaRPr lang="en-US"/>
          </a:p>
        </p:txBody>
      </p:sp>
    </p:spTree>
    <p:extLst>
      <p:ext uri="{BB962C8B-B14F-4D97-AF65-F5344CB8AC3E}">
        <p14:creationId xmlns:p14="http://schemas.microsoft.com/office/powerpoint/2010/main" val="3258476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simple TVML template example</a:t>
            </a:r>
          </a:p>
          <a:p>
            <a:endParaRPr lang="en-US" dirty="0"/>
          </a:p>
          <a:p>
            <a:r>
              <a:rPr lang="en-US" dirty="0"/>
              <a:t>On your left hand side is the alert view on Apple TV</a:t>
            </a:r>
          </a:p>
          <a:p>
            <a:endParaRPr lang="en-US" dirty="0"/>
          </a:p>
          <a:p>
            <a:r>
              <a:rPr lang="en-US" dirty="0"/>
              <a:t>On your right hand side is the premade template </a:t>
            </a:r>
          </a:p>
          <a:p>
            <a:endParaRPr lang="en-US" dirty="0"/>
          </a:p>
          <a:p>
            <a:r>
              <a:rPr lang="en-US" dirty="0"/>
              <a:t>Look at them side by side you can easily link the element on the template to the element on the view. like the Title area will be the first line, and follow by description, and buttons, </a:t>
            </a:r>
            <a:r>
              <a:rPr lang="en-US" dirty="0" err="1"/>
              <a:t>etc</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16</a:t>
            </a:fld>
            <a:endParaRPr lang="en-US"/>
          </a:p>
        </p:txBody>
      </p:sp>
    </p:spTree>
    <p:extLst>
      <p:ext uri="{BB962C8B-B14F-4D97-AF65-F5344CB8AC3E}">
        <p14:creationId xmlns:p14="http://schemas.microsoft.com/office/powerpoint/2010/main" val="3391254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here is how the TVML template code look like</a:t>
            </a:r>
          </a:p>
          <a:p>
            <a:endParaRPr lang="en-US" dirty="0"/>
          </a:p>
          <a:p>
            <a:r>
              <a:rPr lang="en-US" dirty="0"/>
              <a:t>If you use XML, HTML before you will not be so strange with it</a:t>
            </a:r>
          </a:p>
        </p:txBody>
      </p:sp>
      <p:sp>
        <p:nvSpPr>
          <p:cNvPr id="4" name="Slide Number Placeholder 3"/>
          <p:cNvSpPr>
            <a:spLocks noGrp="1"/>
          </p:cNvSpPr>
          <p:nvPr>
            <p:ph type="sldNum" sz="quarter" idx="5"/>
          </p:nvPr>
        </p:nvSpPr>
        <p:spPr/>
        <p:txBody>
          <a:bodyPr/>
          <a:lstStyle/>
          <a:p>
            <a:fld id="{021361DD-1E38-BB4A-B605-BA873CC7A43C}" type="slidenum">
              <a:rPr lang="en-US" smtClean="0"/>
              <a:t>17</a:t>
            </a:fld>
            <a:endParaRPr lang="en-US"/>
          </a:p>
        </p:txBody>
      </p:sp>
    </p:spTree>
    <p:extLst>
      <p:ext uri="{BB962C8B-B14F-4D97-AF65-F5344CB8AC3E}">
        <p14:creationId xmlns:p14="http://schemas.microsoft.com/office/powerpoint/2010/main" val="3279481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after filling data to the template you will get the view you expect</a:t>
            </a:r>
          </a:p>
          <a:p>
            <a:endParaRPr lang="en-US" dirty="0"/>
          </a:p>
          <a:p>
            <a:r>
              <a:rPr lang="en-US" dirty="0"/>
              <a:t>Like here </a:t>
            </a:r>
            <a:r>
              <a:rPr lang="en-US" dirty="0" err="1"/>
              <a:t>i</a:t>
            </a:r>
            <a:r>
              <a:rPr lang="en-US" dirty="0"/>
              <a:t> put "Update available" for title field, </a:t>
            </a:r>
          </a:p>
          <a:p>
            <a:endParaRPr lang="en-US" dirty="0"/>
          </a:p>
          <a:p>
            <a:r>
              <a:rPr lang="en-US" dirty="0"/>
              <a:t>"Get the latest </a:t>
            </a:r>
            <a:r>
              <a:rPr lang="en-US" dirty="0" err="1"/>
              <a:t>tvOS</a:t>
            </a:r>
            <a:r>
              <a:rPr lang="en-US" dirty="0"/>
              <a:t> version" for description field, </a:t>
            </a:r>
          </a:p>
          <a:p>
            <a:endParaRPr lang="en-US" dirty="0"/>
          </a:p>
          <a:p>
            <a:r>
              <a:rPr lang="en-US" dirty="0"/>
              <a:t>and so on we will have the view on the right hand side</a:t>
            </a:r>
          </a:p>
          <a:p>
            <a:endParaRPr lang="en-US" dirty="0"/>
          </a:p>
          <a:p>
            <a:r>
              <a:rPr lang="en-US" dirty="0"/>
              <a:t>This is a very simple template. But as </a:t>
            </a:r>
            <a:r>
              <a:rPr lang="en-US" dirty="0" err="1"/>
              <a:t>i</a:t>
            </a:r>
            <a:r>
              <a:rPr lang="en-US" dirty="0"/>
              <a:t> mention above, there are dozens of the premade templates from Apple.</a:t>
            </a:r>
          </a:p>
        </p:txBody>
      </p:sp>
      <p:sp>
        <p:nvSpPr>
          <p:cNvPr id="4" name="Slide Number Placeholder 3"/>
          <p:cNvSpPr>
            <a:spLocks noGrp="1"/>
          </p:cNvSpPr>
          <p:nvPr>
            <p:ph type="sldNum" sz="quarter" idx="5"/>
          </p:nvPr>
        </p:nvSpPr>
        <p:spPr/>
        <p:txBody>
          <a:bodyPr/>
          <a:lstStyle/>
          <a:p>
            <a:fld id="{021361DD-1E38-BB4A-B605-BA873CC7A43C}" type="slidenum">
              <a:rPr lang="en-US" smtClean="0"/>
              <a:t>18</a:t>
            </a:fld>
            <a:endParaRPr lang="en-US"/>
          </a:p>
        </p:txBody>
      </p:sp>
    </p:spTree>
    <p:extLst>
      <p:ext uri="{BB962C8B-B14F-4D97-AF65-F5344CB8AC3E}">
        <p14:creationId xmlns:p14="http://schemas.microsoft.com/office/powerpoint/2010/main" val="3898404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for the complicated form like this. </a:t>
            </a:r>
          </a:p>
          <a:p>
            <a:r>
              <a:rPr lang="en-US" dirty="0"/>
              <a:t>This is a long page.</a:t>
            </a:r>
          </a:p>
          <a:p>
            <a:r>
              <a:rPr lang="en-US" dirty="0"/>
              <a:t>I slip it into 2 images to make it easier to see</a:t>
            </a:r>
          </a:p>
          <a:p>
            <a:r>
              <a:rPr lang="en-US" dirty="0"/>
              <a:t>On the left hand is the front, and the one on the right is the back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has a very complicated layout and imagine how much it will cost you to implement on custom app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will need to set a lot of layout constraints, </a:t>
            </a:r>
            <a:r>
              <a:rPr lang="en-US" dirty="0" err="1"/>
              <a:t>collectionview</a:t>
            </a:r>
            <a:r>
              <a:rPr lang="en-US" dirty="0"/>
              <a:t> data source, and the shadow and blur background here you also need to handle it thoroughly</a:t>
            </a:r>
          </a:p>
        </p:txBody>
      </p:sp>
      <p:sp>
        <p:nvSpPr>
          <p:cNvPr id="4" name="Slide Number Placeholder 3"/>
          <p:cNvSpPr>
            <a:spLocks noGrp="1"/>
          </p:cNvSpPr>
          <p:nvPr>
            <p:ph type="sldNum" sz="quarter" idx="5"/>
          </p:nvPr>
        </p:nvSpPr>
        <p:spPr/>
        <p:txBody>
          <a:bodyPr/>
          <a:lstStyle/>
          <a:p>
            <a:fld id="{021361DD-1E38-BB4A-B605-BA873CC7A43C}" type="slidenum">
              <a:rPr lang="en-US" smtClean="0"/>
              <a:t>19</a:t>
            </a:fld>
            <a:endParaRPr lang="en-US"/>
          </a:p>
        </p:txBody>
      </p:sp>
    </p:spTree>
    <p:extLst>
      <p:ext uri="{BB962C8B-B14F-4D97-AF65-F5344CB8AC3E}">
        <p14:creationId xmlns:p14="http://schemas.microsoft.com/office/powerpoint/2010/main" val="261403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My name is Thanh</a:t>
            </a:r>
          </a:p>
          <a:p>
            <a:pPr marL="171450" indent="-171450">
              <a:buFontTx/>
              <a:buChar char="-"/>
            </a:pPr>
            <a:r>
              <a:rPr lang="en-US" dirty="0"/>
              <a:t>I’m currently an iOS developer at Rakuten Viki, an Asian Drama Streaming Platform.</a:t>
            </a:r>
          </a:p>
          <a:p>
            <a:pPr marL="171450" indent="-171450">
              <a:buFontTx/>
              <a:buChar char="-"/>
            </a:pPr>
            <a:r>
              <a:rPr lang="en-US" dirty="0"/>
              <a:t>Thanks Lizzie for her recent introduction.</a:t>
            </a:r>
          </a:p>
          <a:p>
            <a:pPr marL="171450" indent="-171450">
              <a:buFontTx/>
              <a:buChar char="-"/>
            </a:pPr>
            <a:r>
              <a:rPr lang="en-US" dirty="0"/>
              <a:t>You can find more information about me by visit my home page on </a:t>
            </a:r>
            <a:r>
              <a:rPr lang="en-US" dirty="0" err="1"/>
              <a:t>linkedin</a:t>
            </a:r>
            <a:r>
              <a:rPr lang="en-US" dirty="0"/>
              <a:t>.</a:t>
            </a:r>
          </a:p>
          <a:p>
            <a:pPr marL="171450" indent="-171450">
              <a:buFontTx/>
              <a:buChar char="-"/>
            </a:pPr>
            <a:r>
              <a:rPr lang="en-US" dirty="0"/>
              <a:t>And if you have any question or anything unclear about my talk, please feel free to give me a message to my email at </a:t>
            </a:r>
            <a:r>
              <a:rPr lang="en-US" dirty="0" err="1"/>
              <a:t>thanhturin@gmail.com</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2</a:t>
            </a:fld>
            <a:endParaRPr lang="en-US"/>
          </a:p>
        </p:txBody>
      </p:sp>
    </p:spTree>
    <p:extLst>
      <p:ext uri="{BB962C8B-B14F-4D97-AF65-F5344CB8AC3E}">
        <p14:creationId xmlns:p14="http://schemas.microsoft.com/office/powerpoint/2010/main" val="1425227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TVML, they make a template for this, and you can just simply fill in data you </a:t>
            </a:r>
            <a:r>
              <a:rPr lang="en-US" dirty="0" err="1"/>
              <a:t>wanna</a:t>
            </a:r>
            <a:r>
              <a:rPr lang="en-US" dirty="0"/>
              <a:t> display, and TVJS it will render it for you automatically</a:t>
            </a:r>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20</a:t>
            </a:fld>
            <a:endParaRPr lang="en-US"/>
          </a:p>
        </p:txBody>
      </p:sp>
    </p:spTree>
    <p:extLst>
      <p:ext uri="{BB962C8B-B14F-4D97-AF65-F5344CB8AC3E}">
        <p14:creationId xmlns:p14="http://schemas.microsoft.com/office/powerpoint/2010/main" val="2365471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how the template code look like</a:t>
            </a:r>
          </a:p>
          <a:p>
            <a:endParaRPr lang="en-US" dirty="0"/>
          </a:p>
          <a:p>
            <a:r>
              <a:rPr lang="en-US" dirty="0"/>
              <a:t>You can compare the layout with the diagram, and the diagram with the template code</a:t>
            </a:r>
          </a:p>
          <a:p>
            <a:endParaRPr lang="en-US" dirty="0"/>
          </a:p>
          <a:p>
            <a:r>
              <a:rPr lang="en-US" dirty="0"/>
              <a:t>Then fill in the data you </a:t>
            </a:r>
            <a:r>
              <a:rPr lang="en-US" dirty="0" err="1"/>
              <a:t>wanna</a:t>
            </a:r>
            <a:r>
              <a:rPr lang="en-US" dirty="0"/>
              <a:t> display</a:t>
            </a:r>
          </a:p>
          <a:p>
            <a:endParaRPr lang="en-US" dirty="0"/>
          </a:p>
          <a:p>
            <a:r>
              <a:rPr lang="en-US" dirty="0"/>
              <a:t>It can save you lots of time</a:t>
            </a:r>
          </a:p>
          <a:p>
            <a:endParaRPr lang="en-US" dirty="0"/>
          </a:p>
          <a:p>
            <a:r>
              <a:rPr lang="en-US" dirty="0"/>
              <a:t>And there are over 20 templates like this. You can find more on </a:t>
            </a:r>
          </a:p>
        </p:txBody>
      </p:sp>
      <p:sp>
        <p:nvSpPr>
          <p:cNvPr id="4" name="Slide Number Placeholder 3"/>
          <p:cNvSpPr>
            <a:spLocks noGrp="1"/>
          </p:cNvSpPr>
          <p:nvPr>
            <p:ph type="sldNum" sz="quarter" idx="5"/>
          </p:nvPr>
        </p:nvSpPr>
        <p:spPr/>
        <p:txBody>
          <a:bodyPr/>
          <a:lstStyle/>
          <a:p>
            <a:fld id="{021361DD-1E38-BB4A-B605-BA873CC7A43C}" type="slidenum">
              <a:rPr lang="en-US" smtClean="0"/>
              <a:t>21</a:t>
            </a:fld>
            <a:endParaRPr lang="en-US"/>
          </a:p>
        </p:txBody>
      </p:sp>
    </p:spTree>
    <p:extLst>
      <p:ext uri="{BB962C8B-B14F-4D97-AF65-F5344CB8AC3E}">
        <p14:creationId xmlns:p14="http://schemas.microsoft.com/office/powerpoint/2010/main" val="2020746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depends on your purpose you can find a good way to implement your </a:t>
            </a:r>
            <a:r>
              <a:rPr lang="en-US" sz="1200" b="0" i="0" kern="1200" dirty="0" err="1">
                <a:solidFill>
                  <a:schemeClr val="tx1"/>
                </a:solidFill>
                <a:effectLst/>
                <a:latin typeface="+mn-lt"/>
                <a:ea typeface="+mn-ea"/>
                <a:cs typeface="+mn-cs"/>
              </a:rPr>
              <a:t>tvOS</a:t>
            </a:r>
            <a:r>
              <a:rPr lang="en-US" sz="1200" b="0" i="0" kern="1200" dirty="0">
                <a:solidFill>
                  <a:schemeClr val="tx1"/>
                </a:solidFill>
                <a:effectLst/>
                <a:latin typeface="+mn-lt"/>
                <a:ea typeface="+mn-ea"/>
                <a:cs typeface="+mn-cs"/>
              </a:rPr>
              <a:t> app.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Because for every business we always want to make an app testable, maintainable, scalable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But for us here in Viki, we have implemented our Apple TV app in both ways. And with our experience I would recommend you to make a custom app instead.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Not all of UI has a template for it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By using custom app we can reuse a lot of logic code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It’s hard to maintain (GDPR) by some reason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short:</a:t>
            </a:r>
          </a:p>
          <a:p>
            <a:r>
              <a:rPr lang="en-US" sz="1200" b="1" i="0" u="none" strike="noStrike" kern="1200" dirty="0">
                <a:solidFill>
                  <a:schemeClr val="tx1"/>
                </a:solidFill>
                <a:effectLst/>
                <a:latin typeface="+mn-lt"/>
                <a:ea typeface="+mn-ea"/>
                <a:cs typeface="+mn-cs"/>
              </a:rPr>
              <a:t>Make a TVML App</a:t>
            </a:r>
            <a:r>
              <a:rPr lang="en-US" sz="1200" b="0" i="0" u="none" strike="noStrike" kern="1200" dirty="0">
                <a:solidFill>
                  <a:schemeClr val="tx1"/>
                </a:solidFill>
                <a:effectLst/>
                <a:latin typeface="+mn-lt"/>
                <a:ea typeface="+mn-ea"/>
                <a:cs typeface="+mn-cs"/>
              </a:rPr>
              <a:t> if you primarily provide menus of content, especially if you already have a server set up.</a:t>
            </a:r>
          </a:p>
          <a:p>
            <a:r>
              <a:rPr lang="en-US" sz="1200" b="1" i="0" u="none" strike="noStrike" kern="1200" dirty="0">
                <a:solidFill>
                  <a:schemeClr val="tx1"/>
                </a:solidFill>
                <a:effectLst/>
                <a:latin typeface="+mn-lt"/>
                <a:ea typeface="+mn-ea"/>
                <a:cs typeface="+mn-cs"/>
              </a:rPr>
              <a:t>Make a Custom App</a:t>
            </a:r>
            <a:r>
              <a:rPr lang="en-US" sz="1200" b="0" i="0" u="none" strike="noStrike" kern="1200" dirty="0">
                <a:solidFill>
                  <a:schemeClr val="tx1"/>
                </a:solidFill>
                <a:effectLst/>
                <a:latin typeface="+mn-lt"/>
                <a:ea typeface="+mn-ea"/>
                <a:cs typeface="+mn-cs"/>
              </a:rPr>
              <a:t> if you’re aiming to provide a fully immersive experience in your app, where your users will be spending more time interacting with your interface than passively watching or listening to content.</a:t>
            </a:r>
          </a:p>
          <a:p>
            <a:endParaRPr lang="en-US" sz="1200" b="0" i="0" u="none" strike="noStrike" kern="1200" dirty="0">
              <a:solidFill>
                <a:schemeClr val="tx1"/>
              </a:solidFill>
              <a:effectLst/>
              <a:latin typeface="+mn-lt"/>
              <a:ea typeface="+mn-ea"/>
              <a:cs typeface="+mn-cs"/>
            </a:endParaRPr>
          </a:p>
          <a:p>
            <a:r>
              <a:rPr lang="en-US" dirty="0"/>
              <a:t>TVML use JS which is not the native programming language for Apple eco system</a:t>
            </a:r>
          </a:p>
          <a:p>
            <a:r>
              <a:rPr lang="en-US" dirty="0"/>
              <a:t>It will make the code is not shared with iOS app</a:t>
            </a:r>
          </a:p>
          <a:p>
            <a:endParaRPr lang="en-US" dirty="0"/>
          </a:p>
          <a:p>
            <a:r>
              <a:rPr lang="en-US" dirty="0"/>
              <a:t>And need to ramp up</a:t>
            </a:r>
          </a:p>
          <a:p>
            <a:endParaRPr lang="en-US" dirty="0"/>
          </a:p>
          <a:p>
            <a:r>
              <a:rPr lang="en-US" dirty="0"/>
              <a:t>Debug:</a:t>
            </a:r>
          </a:p>
          <a:p>
            <a:r>
              <a:rPr lang="en-US" dirty="0"/>
              <a:t>Custom App: Can use break point</a:t>
            </a:r>
          </a:p>
          <a:p>
            <a:r>
              <a:rPr lang="en-US" dirty="0"/>
              <a:t>TVML App: Don’t need recompile</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1361DD-1E38-BB4A-B605-BA873CC7A43C}" type="slidenum">
              <a:rPr lang="en-US" smtClean="0"/>
              <a:t>22</a:t>
            </a:fld>
            <a:endParaRPr lang="en-US"/>
          </a:p>
        </p:txBody>
      </p:sp>
    </p:spTree>
    <p:extLst>
      <p:ext uri="{BB962C8B-B14F-4D97-AF65-F5344CB8AC3E}">
        <p14:creationId xmlns:p14="http://schemas.microsoft.com/office/powerpoint/2010/main" val="980627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just for my feeling, I am much more comfortable to work on Swift than on JavaScript</a:t>
            </a:r>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23</a:t>
            </a:fld>
            <a:endParaRPr lang="en-US"/>
          </a:p>
        </p:txBody>
      </p:sp>
    </p:spTree>
    <p:extLst>
      <p:ext uri="{BB962C8B-B14F-4D97-AF65-F5344CB8AC3E}">
        <p14:creationId xmlns:p14="http://schemas.microsoft.com/office/powerpoint/2010/main" val="906014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For all of the project, we can split it into 4 different layers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At the bottom is Core framework such as Foundation, </a:t>
            </a:r>
            <a:r>
              <a:rPr lang="en-US" sz="1200" b="0" i="0" u="none" strike="noStrike" kern="1200" dirty="0" err="1">
                <a:solidFill>
                  <a:schemeClr val="tx1"/>
                </a:solidFill>
                <a:effectLst/>
                <a:latin typeface="+mn-lt"/>
                <a:ea typeface="+mn-ea"/>
                <a:cs typeface="+mn-cs"/>
              </a:rPr>
              <a:t>UIKit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CoreData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CoreLocation</a:t>
            </a:r>
            <a:r>
              <a:rPr lang="en-US" sz="1200" b="0" i="0" u="none" strike="noStrike" kern="1200" dirty="0">
                <a:solidFill>
                  <a:schemeClr val="tx1"/>
                </a:solidFill>
                <a:effectLst/>
                <a:latin typeface="+mn-lt"/>
                <a:ea typeface="+mn-ea"/>
                <a:cs typeface="+mn-cs"/>
              </a:rPr>
              <a:t>, …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They are very fundamental and general. </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Then we need to use some 3</a:t>
            </a:r>
            <a:r>
              <a:rPr lang="en-US" sz="1200" b="0" i="0" u="none" strike="noStrike" kern="1200" baseline="30000" dirty="0">
                <a:solidFill>
                  <a:schemeClr val="tx1"/>
                </a:solidFill>
                <a:effectLst/>
                <a:latin typeface="+mn-lt"/>
                <a:ea typeface="+mn-ea"/>
                <a:cs typeface="+mn-cs"/>
              </a:rPr>
              <a:t>rd</a:t>
            </a:r>
            <a:r>
              <a:rPr lang="en-US" sz="1200" b="0" i="0" u="none" strike="noStrike" kern="1200" dirty="0">
                <a:solidFill>
                  <a:schemeClr val="tx1"/>
                </a:solidFill>
                <a:effectLst/>
                <a:latin typeface="+mn-lt"/>
                <a:ea typeface="+mn-ea"/>
                <a:cs typeface="+mn-cs"/>
              </a:rPr>
              <a:t> party libraries which is built on top of Core Framework for more specific purpose.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It can be from Cocoa Pod, Carthage, or adding framework directly</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These two first layer are very basic and available for all the app</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And we use them for the business logic.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This layer contains some app services like API Service to communicate with server, or Payment Service for purchasing, or Location service to detect user location, etc.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Beside that it also has deep link handler to handle Notification or to support universal link</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Analytics logger for tracking data</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And some calculation if needed… </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 top one is UI layer which we will define what to display for user.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It is responsible to receive user action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And ask logic layer for data or for some calculation to know what to response to user</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25</a:t>
            </a:fld>
            <a:endParaRPr lang="en-US"/>
          </a:p>
        </p:txBody>
      </p:sp>
    </p:spTree>
    <p:extLst>
      <p:ext uri="{BB962C8B-B14F-4D97-AF65-F5344CB8AC3E}">
        <p14:creationId xmlns:p14="http://schemas.microsoft.com/office/powerpoint/2010/main" val="3694914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dirty="0">
                <a:solidFill>
                  <a:schemeClr val="tx1"/>
                </a:solidFill>
                <a:effectLst/>
                <a:latin typeface="+mn-lt"/>
                <a:ea typeface="+mn-ea"/>
                <a:cs typeface="+mn-cs"/>
              </a:rPr>
              <a:t>Core Framework</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But because of the difference on device, there are some framework only support for particular platform, like Local Authentication is only available on iOS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Or because of standard user behavior, there are some framework only available on one platform, such as </a:t>
            </a:r>
            <a:r>
              <a:rPr lang="en-US" sz="1200" b="0" i="0" u="none" strike="noStrike" kern="1200" dirty="0" err="1">
                <a:solidFill>
                  <a:schemeClr val="tx1"/>
                </a:solidFill>
                <a:effectLst/>
                <a:latin typeface="+mn-lt"/>
                <a:ea typeface="+mn-ea"/>
                <a:cs typeface="+mn-cs"/>
              </a:rPr>
              <a:t>TVUIKit</a:t>
            </a:r>
            <a:r>
              <a:rPr lang="en-US" sz="1200" b="0" i="0" u="none" strike="noStrike" kern="1200" dirty="0">
                <a:solidFill>
                  <a:schemeClr val="tx1"/>
                </a:solidFill>
                <a:effectLst/>
                <a:latin typeface="+mn-lt"/>
                <a:ea typeface="+mn-ea"/>
                <a:cs typeface="+mn-cs"/>
              </a:rPr>
              <a:t> on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or </a:t>
            </a:r>
            <a:r>
              <a:rPr lang="en-US" sz="1200" b="0" i="0" u="none" strike="noStrike" kern="1200" dirty="0" err="1">
                <a:solidFill>
                  <a:schemeClr val="tx1"/>
                </a:solidFill>
                <a:effectLst/>
                <a:latin typeface="+mn-lt"/>
                <a:ea typeface="+mn-ea"/>
                <a:cs typeface="+mn-cs"/>
              </a:rPr>
              <a:t>Webkit</a:t>
            </a:r>
            <a:r>
              <a:rPr lang="en-US" sz="1200" b="0" i="0" u="none" strike="noStrike" kern="1200" dirty="0">
                <a:solidFill>
                  <a:schemeClr val="tx1"/>
                </a:solidFill>
                <a:effectLst/>
                <a:latin typeface="+mn-lt"/>
                <a:ea typeface="+mn-ea"/>
                <a:cs typeface="+mn-cs"/>
              </a:rPr>
              <a:t> on iOS</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dirty="0">
                <a:solidFill>
                  <a:schemeClr val="tx1"/>
                </a:solidFill>
                <a:effectLst/>
                <a:latin typeface="+mn-lt"/>
                <a:ea typeface="+mn-ea"/>
                <a:cs typeface="+mn-cs"/>
              </a:rPr>
              <a:t>Third Party Libraries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 good news is, </a:t>
            </a:r>
            <a:r>
              <a:rPr lang="en-US" sz="1200" b="0" i="0" u="none" strike="noStrike" kern="1200" dirty="0" err="1">
                <a:solidFill>
                  <a:schemeClr val="tx1"/>
                </a:solidFill>
                <a:effectLst/>
                <a:latin typeface="+mn-lt"/>
                <a:ea typeface="+mn-ea"/>
                <a:cs typeface="+mn-cs"/>
              </a:rPr>
              <a:t>RxSwift</a:t>
            </a:r>
            <a:r>
              <a:rPr lang="en-US" sz="1200" b="0" i="0" u="none" strike="noStrike" kern="1200" dirty="0">
                <a:solidFill>
                  <a:schemeClr val="tx1"/>
                </a:solidFill>
                <a:effectLst/>
                <a:latin typeface="+mn-lt"/>
                <a:ea typeface="+mn-ea"/>
                <a:cs typeface="+mn-cs"/>
              </a:rPr>
              <a:t> is also available on </a:t>
            </a:r>
            <a:r>
              <a:rPr lang="en-US" sz="1200" b="0" i="0" u="none" strike="noStrike" kern="1200" dirty="0" err="1">
                <a:solidFill>
                  <a:schemeClr val="tx1"/>
                </a:solidFill>
                <a:effectLst/>
                <a:latin typeface="+mn-lt"/>
                <a:ea typeface="+mn-ea"/>
                <a:cs typeface="+mn-cs"/>
              </a:rPr>
              <a:t>tvOS</a:t>
            </a:r>
            <a:endParaRPr lang="en-US" sz="1200" b="0" i="0" u="none" strike="noStrike" kern="1200" dirty="0">
              <a:solidFill>
                <a:schemeClr val="tx1"/>
              </a:solidFill>
              <a:effectLst/>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Beside that, a lot of other framework, such as </a:t>
            </a:r>
            <a:r>
              <a:rPr lang="en-US" sz="1200" b="0" i="0" u="none" strike="noStrike" kern="1200" dirty="0" err="1">
                <a:solidFill>
                  <a:schemeClr val="tx1"/>
                </a:solidFill>
                <a:effectLst/>
                <a:latin typeface="+mn-lt"/>
                <a:ea typeface="+mn-ea"/>
                <a:cs typeface="+mn-cs"/>
              </a:rPr>
              <a:t>Alamofire</a:t>
            </a:r>
            <a:r>
              <a:rPr lang="en-US" sz="1200" b="0" i="0" u="none" strike="noStrike" kern="1200" dirty="0">
                <a:solidFill>
                  <a:schemeClr val="tx1"/>
                </a:solidFill>
                <a:effectLst/>
                <a:latin typeface="+mn-lt"/>
                <a:ea typeface="+mn-ea"/>
                <a:cs typeface="+mn-cs"/>
              </a:rPr>
              <a:t> or </a:t>
            </a:r>
            <a:r>
              <a:rPr lang="en-US" sz="1200" b="0" i="0" u="none" strike="noStrike" kern="1200" dirty="0" err="1">
                <a:solidFill>
                  <a:schemeClr val="tx1"/>
                </a:solidFill>
                <a:effectLst/>
                <a:latin typeface="+mn-lt"/>
                <a:ea typeface="+mn-ea"/>
                <a:cs typeface="+mn-cs"/>
              </a:rPr>
              <a:t>AFNetworking</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SwiftyJSON</a:t>
            </a:r>
            <a:r>
              <a:rPr lang="en-US" sz="1200" b="0" i="0" u="none" strike="noStrike" kern="1200" dirty="0">
                <a:solidFill>
                  <a:schemeClr val="tx1"/>
                </a:solidFill>
                <a:effectLst/>
                <a:latin typeface="+mn-lt"/>
                <a:ea typeface="+mn-ea"/>
                <a:cs typeface="+mn-cs"/>
              </a:rPr>
              <a:t>, … support for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as well</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dirty="0">
                <a:solidFill>
                  <a:schemeClr val="tx1"/>
                </a:solidFill>
                <a:effectLst/>
                <a:latin typeface="+mn-lt"/>
                <a:ea typeface="+mn-ea"/>
                <a:cs typeface="+mn-cs"/>
              </a:rPr>
              <a:t>Business Logic</a:t>
            </a:r>
            <a:endParaRPr lang="en-US" sz="2200" b="1" i="0" u="none" strike="noStrike" kern="1200" dirty="0">
              <a:solidFill>
                <a:schemeClr val="tx1"/>
              </a:solidFill>
              <a:effectLst/>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2200" dirty="0"/>
              <a:t>Most of them, as well as the feature is adaptable on the device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dirty="0">
                <a:solidFill>
                  <a:schemeClr val="tx1"/>
                </a:solidFill>
                <a:effectLst/>
                <a:latin typeface="+mn-lt"/>
                <a:ea typeface="+mn-ea"/>
                <a:cs typeface="+mn-cs"/>
              </a:rPr>
              <a:t>UI</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Most of the UI on iOS and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are different</a:t>
            </a:r>
          </a:p>
          <a:p>
            <a:pPr marL="628650" lvl="1" indent="-171450">
              <a:buFontTx/>
              <a:buChar char="-"/>
            </a:pPr>
            <a:r>
              <a:rPr lang="en-US" dirty="0"/>
              <a:t>Different devices, one use touch on the screen, and one use the remote</a:t>
            </a:r>
          </a:p>
          <a:p>
            <a:pPr marL="628650" lvl="1" indent="-171450">
              <a:buFontTx/>
              <a:buChar char="-"/>
            </a:pPr>
            <a:r>
              <a:rPr lang="en-US" dirty="0"/>
              <a:t>Layout is different, size and color. iOS scroll vertical mostly meanwhile on Apple TV prefer to scroll horizontally</a:t>
            </a:r>
          </a:p>
          <a:p>
            <a:pPr marL="628650" lvl="1" indent="-171450">
              <a:buFontTx/>
              <a:buChar char="-"/>
            </a:pPr>
            <a:r>
              <a:rPr lang="en-US" dirty="0"/>
              <a:t>iOS need to care with orientation as well as multitasking on iPad (compact and regular) meanwhile on </a:t>
            </a:r>
            <a:r>
              <a:rPr lang="en-US" dirty="0" err="1"/>
              <a:t>tvOS</a:t>
            </a:r>
            <a:r>
              <a:rPr lang="en-US" dirty="0"/>
              <a:t> need to care about light and dark</a:t>
            </a:r>
          </a:p>
          <a:p>
            <a:pPr marL="628650" lvl="1" indent="-171450">
              <a:buFontTx/>
              <a:buChar char="-"/>
            </a:pPr>
            <a:r>
              <a:rPr lang="en-US" dirty="0"/>
              <a:t>But some base class is useful for both, for example you </a:t>
            </a:r>
            <a:r>
              <a:rPr lang="en-US" dirty="0" err="1"/>
              <a:t>wanna</a:t>
            </a:r>
            <a:r>
              <a:rPr lang="en-US" dirty="0"/>
              <a:t> make a custom </a:t>
            </a:r>
            <a:r>
              <a:rPr lang="en-US" dirty="0" err="1"/>
              <a:t>UILabel</a:t>
            </a:r>
            <a:r>
              <a:rPr lang="en-US" dirty="0"/>
              <a:t> with default content spacing</a:t>
            </a:r>
          </a:p>
          <a:p>
            <a:pPr marL="628650" lvl="1" indent="-171450">
              <a:buFontTx/>
              <a:buChar cha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basically, look at the chart, our app is base on UI and Business Logic code.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But they are all bases on Core Framework which is 90% similar on iOS and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So most of the part in project is shareable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As well as the hardware on both platforms support a feature, this feature implementation will be shareable no doubt</a:t>
            </a:r>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26</a:t>
            </a:fld>
            <a:endParaRPr lang="en-US"/>
          </a:p>
        </p:txBody>
      </p:sp>
    </p:spTree>
    <p:extLst>
      <p:ext uri="{BB962C8B-B14F-4D97-AF65-F5344CB8AC3E}">
        <p14:creationId xmlns:p14="http://schemas.microsoft.com/office/powerpoint/2010/main" val="32867614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@default = [:</a:t>
            </a:r>
            <a:r>
              <a:rPr lang="en-US" dirty="0" err="1"/>
              <a:t>ios</a:t>
            </a:r>
            <a:r>
              <a:rPr lang="en-US" dirty="0"/>
              <a:t>, :mac, :android]</a:t>
            </a:r>
          </a:p>
          <a:p>
            <a:r>
              <a:rPr lang="en-US" dirty="0"/>
              <a:t>https://</a:t>
            </a:r>
            <a:r>
              <a:rPr lang="en-US" dirty="0" err="1"/>
              <a:t>github.com</a:t>
            </a:r>
            <a:r>
              <a:rPr lang="en-US" dirty="0"/>
              <a:t>/</a:t>
            </a:r>
            <a:r>
              <a:rPr lang="en-US" dirty="0" err="1"/>
              <a:t>fastlane</a:t>
            </a:r>
            <a:r>
              <a:rPr lang="en-US" dirty="0"/>
              <a:t>/</a:t>
            </a:r>
            <a:r>
              <a:rPr lang="en-US" dirty="0" err="1"/>
              <a:t>fastlane</a:t>
            </a:r>
            <a:r>
              <a:rPr lang="en-US" dirty="0"/>
              <a:t>/blob/master/</a:t>
            </a:r>
            <a:r>
              <a:rPr lang="en-US" dirty="0" err="1"/>
              <a:t>fastlane</a:t>
            </a:r>
            <a:r>
              <a:rPr lang="en-US" dirty="0"/>
              <a:t>/lib/</a:t>
            </a:r>
            <a:r>
              <a:rPr lang="en-US" dirty="0" err="1"/>
              <a:t>fastlane</a:t>
            </a:r>
            <a:r>
              <a:rPr lang="en-US" dirty="0"/>
              <a:t>/</a:t>
            </a:r>
            <a:r>
              <a:rPr lang="en-US" dirty="0" err="1"/>
              <a:t>supported_platforms.rb</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29</a:t>
            </a:fld>
            <a:endParaRPr lang="en-US"/>
          </a:p>
        </p:txBody>
      </p:sp>
    </p:spTree>
    <p:extLst>
      <p:ext uri="{BB962C8B-B14F-4D97-AF65-F5344CB8AC3E}">
        <p14:creationId xmlns:p14="http://schemas.microsoft.com/office/powerpoint/2010/main" val="4985945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36</a:t>
            </a:fld>
            <a:endParaRPr lang="en-US"/>
          </a:p>
        </p:txBody>
      </p:sp>
    </p:spTree>
    <p:extLst>
      <p:ext uri="{BB962C8B-B14F-4D97-AF65-F5344CB8AC3E}">
        <p14:creationId xmlns:p14="http://schemas.microsoft.com/office/powerpoint/2010/main" val="2895425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Everyone here must know about this logo</a:t>
            </a:r>
          </a:p>
          <a:p>
            <a:pPr marL="171450" indent="-171450">
              <a:buFontTx/>
              <a:buChar char="-"/>
            </a:pPr>
            <a:r>
              <a:rPr lang="en-US" dirty="0"/>
              <a:t>I know most of us here are iOS developers</a:t>
            </a:r>
          </a:p>
          <a:p>
            <a:pPr marL="171450" indent="-171450">
              <a:buFontTx/>
              <a:buChar char="-"/>
            </a:pPr>
            <a:r>
              <a:rPr lang="en-US" dirty="0"/>
              <a:t>And that’s why I think you are very familiar with Apple eco system (if don’t </a:t>
            </a:r>
            <a:r>
              <a:rPr lang="en-US" dirty="0" err="1"/>
              <a:t>wanna</a:t>
            </a:r>
            <a:r>
              <a:rPr lang="en-US" dirty="0"/>
              <a:t> say you are all experts)</a:t>
            </a:r>
          </a:p>
          <a:p>
            <a:pPr marL="171450" indent="-171450">
              <a:buFontTx/>
              <a:buChar char="-"/>
            </a:pPr>
            <a:r>
              <a:rPr lang="en-US" dirty="0"/>
              <a:t>We are using Apple product everyday</a:t>
            </a:r>
          </a:p>
          <a:p>
            <a:pPr marL="171450" indent="-171450">
              <a:buFontTx/>
              <a:buChar char="-"/>
            </a:pPr>
            <a:r>
              <a:rPr lang="en-US" dirty="0"/>
              <a:t>We use </a:t>
            </a:r>
            <a:r>
              <a:rPr lang="en-US" dirty="0" err="1"/>
              <a:t>Macbook</a:t>
            </a:r>
            <a:r>
              <a:rPr lang="en-US" dirty="0"/>
              <a:t> for working</a:t>
            </a:r>
          </a:p>
          <a:p>
            <a:pPr marL="171450" indent="-171450">
              <a:buFontTx/>
              <a:buChar char="-"/>
            </a:pPr>
            <a:r>
              <a:rPr lang="en-US" dirty="0"/>
              <a:t>iPhone not only for working but also for communication and entertainment</a:t>
            </a:r>
          </a:p>
          <a:p>
            <a:pPr marL="171450" indent="-171450">
              <a:buFontTx/>
              <a:buChar char="-"/>
            </a:pPr>
            <a:r>
              <a:rPr lang="en-US" dirty="0"/>
              <a:t>We use Apple Watch for tracking your health</a:t>
            </a:r>
          </a:p>
          <a:p>
            <a:pPr marL="171450" indent="-171450">
              <a:buFontTx/>
              <a:buChar char="-"/>
            </a:pPr>
            <a:r>
              <a:rPr lang="en-US" dirty="0"/>
              <a:t>I don’t know your feeling about Apple products but I really love it. This is one of the reason make me become an iOS developer.</a:t>
            </a:r>
          </a:p>
          <a:p>
            <a:pPr marL="171450" indent="-171450">
              <a:buFontTx/>
              <a:buChar char="-"/>
            </a:pPr>
            <a:r>
              <a:rPr lang="en-US" dirty="0"/>
              <a:t>The truth is I have not seen any iOS developers use Android phone but I saw many Android developers use iPhone</a:t>
            </a:r>
          </a:p>
          <a:p>
            <a:pPr marL="171450" indent="-171450">
              <a:buFontTx/>
              <a:buChar char="-"/>
            </a:pPr>
            <a:r>
              <a:rPr lang="en-US" dirty="0"/>
              <a:t>Even they work for the competitor with themselves, they still decide to use it.</a:t>
            </a:r>
          </a:p>
          <a:p>
            <a:pPr marL="171450" indent="-171450">
              <a:buFontTx/>
              <a:buChar char="-"/>
            </a:pPr>
            <a:r>
              <a:rPr lang="en-US" dirty="0"/>
              <a:t>So what does it mean. It means Apple has built a successful eco system.</a:t>
            </a:r>
          </a:p>
          <a:p>
            <a:pPr marL="171450" indent="-171450">
              <a:buFontTx/>
              <a:buChar char="-"/>
            </a:pPr>
            <a:r>
              <a:rPr lang="en-US" dirty="0"/>
              <a:t>When they build a hardware device, they don’t leave it alone, but make an operation system for it</a:t>
            </a:r>
          </a:p>
          <a:p>
            <a:pPr marL="171450" indent="-171450">
              <a:buFontTx/>
              <a:buChar char="-"/>
            </a:pPr>
            <a:r>
              <a:rPr lang="en-US" dirty="0"/>
              <a:t>And make it compatible with all of other devices from Apple. It is just pretty awesome. </a:t>
            </a:r>
          </a:p>
          <a:p>
            <a:pPr marL="171450" indent="-171450">
              <a:buFontTx/>
              <a:buChar char="-"/>
            </a:pPr>
            <a:r>
              <a:rPr lang="en-US" dirty="0"/>
              <a:t>Today I </a:t>
            </a:r>
            <a:r>
              <a:rPr lang="en-US" dirty="0" err="1"/>
              <a:t>wanna</a:t>
            </a:r>
            <a:r>
              <a:rPr lang="en-US" dirty="0"/>
              <a:t> talk about one of the child in Apple family, this is a hardware device, which also has it own operation system</a:t>
            </a:r>
          </a:p>
          <a:p>
            <a:pPr marL="171450" indent="-171450">
              <a:buFontTx/>
              <a:buChar char="-"/>
            </a:pPr>
            <a:r>
              <a:rPr lang="en-US" dirty="0"/>
              <a:t>This is a device looks like a mac mini, but runs on an operation system very close to iOS</a:t>
            </a:r>
          </a:p>
          <a:p>
            <a:pPr marL="171450" indent="-171450">
              <a:buFontTx/>
              <a:buChar char="-"/>
            </a:pPr>
            <a:r>
              <a:rPr lang="en-US" dirty="0"/>
              <a:t>And the device I’m mentioning is Apple TV</a:t>
            </a:r>
          </a:p>
          <a:p>
            <a:pPr marL="171450" indent="-171450">
              <a:buFontTx/>
              <a:buChar char="-"/>
            </a:pPr>
            <a:r>
              <a:rPr lang="en-US" dirty="0"/>
              <a:t>And the talk I will give today is “Developing for Apple TV”</a:t>
            </a:r>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3</a:t>
            </a:fld>
            <a:endParaRPr lang="en-US"/>
          </a:p>
        </p:txBody>
      </p:sp>
    </p:spTree>
    <p:extLst>
      <p:ext uri="{BB962C8B-B14F-4D97-AF65-F5344CB8AC3E}">
        <p14:creationId xmlns:p14="http://schemas.microsoft.com/office/powerpoint/2010/main" val="3592785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r>
              <a:rPr lang="en-US" dirty="0"/>
              <a:t>Why do we should implement Apple TV app:</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First, Apple users always spend more than other platforms users. </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It makes sense because usually Apple devices are more expensive</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And people who adapt to buy it for entertainment are very potential to pay for our service... </a:t>
            </a:r>
          </a:p>
          <a:p>
            <a:pPr marL="628650" lvl="1" indent="-171450">
              <a:buFontTx/>
              <a:buChar char="-"/>
            </a:pPr>
            <a:r>
              <a:rPr lang="en-US" dirty="0"/>
              <a:t>Show how grows it is on number of Apple TV sold…</a:t>
            </a:r>
          </a:p>
          <a:p>
            <a:pPr marL="1085850" lvl="2" indent="-171450">
              <a:buFontTx/>
              <a:buChar char="-"/>
            </a:pPr>
            <a:r>
              <a:rPr lang="en-US" dirty="0"/>
              <a:t>From </a:t>
            </a:r>
            <a:r>
              <a:rPr lang="en-US" sz="1200" b="0" i="0" kern="1200" dirty="0">
                <a:solidFill>
                  <a:schemeClr val="tx1"/>
                </a:solidFill>
                <a:effectLst/>
                <a:latin typeface="+mn-lt"/>
                <a:ea typeface="+mn-ea"/>
                <a:cs typeface="+mn-cs"/>
              </a:rPr>
              <a:t>5m in 2012 to 25m in 2015 and 75m in 2017</a:t>
            </a:r>
            <a:endParaRPr lang="en-US" dirty="0"/>
          </a:p>
          <a:p>
            <a:pPr marL="628650" lvl="1" indent="-171450">
              <a:buFontTx/>
              <a:buChar char="-"/>
            </a:pPr>
            <a:r>
              <a:rPr lang="en-US" dirty="0"/>
              <a:t>More and more support, better device, better user experiences…</a:t>
            </a:r>
          </a:p>
          <a:p>
            <a:pPr marL="628650" lvl="1" indent="-171450">
              <a:buFontTx/>
              <a:buChar char="-"/>
            </a:pPr>
            <a:r>
              <a:rPr lang="en-US" dirty="0"/>
              <a:t>User feedback about experience while using tv app compare with phone app</a:t>
            </a:r>
          </a:p>
          <a:p>
            <a:pPr marL="628650" lvl="1" indent="-171450">
              <a:buFontTx/>
              <a:buChar char="-"/>
            </a:pPr>
            <a:r>
              <a:rPr lang="en-US" dirty="0"/>
              <a:t>Last but not least, It does not cost much to keep building and maintaining </a:t>
            </a:r>
            <a:r>
              <a:rPr lang="en-US" dirty="0" err="1"/>
              <a:t>tvOS</a:t>
            </a:r>
            <a:r>
              <a:rPr lang="en-US" dirty="0"/>
              <a:t> app. You </a:t>
            </a:r>
            <a:r>
              <a:rPr lang="en-US" dirty="0" err="1"/>
              <a:t>wanna</a:t>
            </a:r>
            <a:r>
              <a:rPr lang="en-US" dirty="0"/>
              <a:t> see how easy is it. I will show you right now.</a:t>
            </a:r>
          </a:p>
          <a:p>
            <a:pPr marL="628650" lvl="1"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4</a:t>
            </a:fld>
            <a:endParaRPr lang="en-US"/>
          </a:p>
        </p:txBody>
      </p:sp>
    </p:spTree>
    <p:extLst>
      <p:ext uri="{BB962C8B-B14F-4D97-AF65-F5344CB8AC3E}">
        <p14:creationId xmlns:p14="http://schemas.microsoft.com/office/powerpoint/2010/main" val="3925543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Agenda today I will break my talk into 3 separate sections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First, I will briefly introduce about Apple TV and </a:t>
            </a:r>
            <a:r>
              <a:rPr lang="en-US" dirty="0" err="1"/>
              <a:t>tvOS</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Then I will talk about fundamental thing when building Apple TV App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After than I will give you a demo of building a small app which supports for both iOS and </a:t>
            </a:r>
            <a:r>
              <a:rPr lang="en-US" dirty="0" err="1"/>
              <a:t>tvOS</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And finally I will try to implement with you a small feature to enhance how easy it is to maintain the app</a:t>
            </a:r>
          </a:p>
        </p:txBody>
      </p:sp>
      <p:sp>
        <p:nvSpPr>
          <p:cNvPr id="4" name="Slide Number Placeholder 3"/>
          <p:cNvSpPr>
            <a:spLocks noGrp="1"/>
          </p:cNvSpPr>
          <p:nvPr>
            <p:ph type="sldNum" sz="quarter" idx="5"/>
          </p:nvPr>
        </p:nvSpPr>
        <p:spPr/>
        <p:txBody>
          <a:bodyPr/>
          <a:lstStyle/>
          <a:p>
            <a:fld id="{021361DD-1E38-BB4A-B605-BA873CC7A43C}" type="slidenum">
              <a:rPr lang="en-US" smtClean="0"/>
              <a:t>5</a:t>
            </a:fld>
            <a:endParaRPr lang="en-US"/>
          </a:p>
        </p:txBody>
      </p:sp>
    </p:spTree>
    <p:extLst>
      <p:ext uri="{BB962C8B-B14F-4D97-AF65-F5344CB8AC3E}">
        <p14:creationId xmlns:p14="http://schemas.microsoft.com/office/powerpoint/2010/main" val="2191562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okay. let’s quick start with Apple TV and </a:t>
            </a:r>
            <a:r>
              <a:rPr lang="en-US" dirty="0" err="1"/>
              <a:t>tvOS</a:t>
            </a:r>
            <a:r>
              <a:rPr lang="en-US" dirty="0"/>
              <a:t> introduction</a:t>
            </a:r>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6</a:t>
            </a:fld>
            <a:endParaRPr lang="en-US"/>
          </a:p>
        </p:txBody>
      </p:sp>
    </p:spTree>
    <p:extLst>
      <p:ext uri="{BB962C8B-B14F-4D97-AF65-F5344CB8AC3E}">
        <p14:creationId xmlns:p14="http://schemas.microsoft.com/office/powerpoint/2010/main" val="1849814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Apple TV</a:t>
            </a:r>
            <a:r>
              <a:rPr lang="en-US" sz="1200" b="0" i="0" u="none" strike="noStrike" kern="1200" dirty="0">
                <a:solidFill>
                  <a:schemeClr val="tx1"/>
                </a:solidFill>
                <a:effectLst/>
                <a:latin typeface="+mn-lt"/>
                <a:ea typeface="+mn-ea"/>
                <a:cs typeface="+mn-cs"/>
              </a:rPr>
              <a:t> is a digital media player device. It can collect data from internet by </a:t>
            </a:r>
            <a:r>
              <a:rPr lang="en-US" sz="1200" b="0" i="0" u="none" strike="noStrike" kern="1200" dirty="0" err="1">
                <a:solidFill>
                  <a:schemeClr val="tx1"/>
                </a:solidFill>
                <a:effectLst/>
                <a:latin typeface="+mn-lt"/>
                <a:ea typeface="+mn-ea"/>
                <a:cs typeface="+mn-cs"/>
              </a:rPr>
              <a:t>Wifi</a:t>
            </a:r>
            <a:r>
              <a:rPr lang="en-US" sz="1200" b="0" i="0" u="none" strike="noStrike" kern="1200" dirty="0">
                <a:solidFill>
                  <a:schemeClr val="tx1"/>
                </a:solidFill>
                <a:effectLst/>
                <a:latin typeface="+mn-lt"/>
                <a:ea typeface="+mn-ea"/>
                <a:cs typeface="+mn-cs"/>
              </a:rPr>
              <a:t>. And to use it for viewing, you have to connect it with a TV via HDMI cable. Apple TV runs on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and the latest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is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12.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screen is Apple TV 4k. The 5</a:t>
            </a:r>
            <a:r>
              <a:rPr lang="en-US" baseline="30000" dirty="0"/>
              <a:t>th</a:t>
            </a:r>
            <a:r>
              <a:rPr lang="en-US" dirty="0"/>
              <a:t> gen, which is also the latest Apple TV. It was launched last year. It’s use Apple A10 and the price for highest specs is about 300 SGD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more precisely, The square one on the left hand side is Apple TV.</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you can see it has no integrated controls, therefore it can only be controlled externally. Apple provide several ways to control Apple TV. </a:t>
            </a:r>
          </a:p>
          <a:p>
            <a:pPr marL="171450" indent="-171450">
              <a:buFontTx/>
              <a:buChar char="-"/>
            </a:pPr>
            <a:r>
              <a:rPr lang="en-US" sz="1200" b="0" i="0" u="none" strike="noStrike" kern="1200" dirty="0">
                <a:solidFill>
                  <a:schemeClr val="tx1"/>
                </a:solidFill>
                <a:effectLst/>
                <a:latin typeface="+mn-lt"/>
                <a:ea typeface="+mn-ea"/>
                <a:cs typeface="+mn-cs"/>
              </a:rPr>
              <a:t>By default, when you buy an Apple TV, inside the box, there will be a controller, which Apple calls it Siri Remote. And it will use Bluetooth to compare with Apple TV.</a:t>
            </a:r>
          </a:p>
          <a:p>
            <a:pPr marL="171450" indent="-171450">
              <a:buFontTx/>
              <a:buChar char="-"/>
            </a:pPr>
            <a:r>
              <a:rPr lang="en-US" sz="1200" b="0" i="0" u="none" strike="noStrike" kern="1200" dirty="0">
                <a:solidFill>
                  <a:schemeClr val="tx1"/>
                </a:solidFill>
                <a:effectLst/>
                <a:latin typeface="+mn-lt"/>
                <a:ea typeface="+mn-ea"/>
                <a:cs typeface="+mn-cs"/>
              </a:rPr>
              <a:t>They call it Siri Remote because you can use your voice to control it by using Siri assistance</a:t>
            </a:r>
          </a:p>
          <a:p>
            <a:pPr marL="171450" indent="-171450">
              <a:buFontTx/>
              <a:buChar char="-"/>
            </a:pPr>
            <a:r>
              <a:rPr lang="en-US" sz="1200" b="0" i="0" u="none" strike="noStrike" kern="1200" dirty="0">
                <a:solidFill>
                  <a:schemeClr val="tx1"/>
                </a:solidFill>
                <a:effectLst/>
                <a:latin typeface="+mn-lt"/>
                <a:ea typeface="+mn-ea"/>
                <a:cs typeface="+mn-cs"/>
              </a:rPr>
              <a:t>On the other hand, you also can use your iPhone to control Apple TV. This is something very awesome from Apple. Everything is just compatible perfectly</a:t>
            </a:r>
          </a:p>
          <a:p>
            <a:endParaRPr lang="en-US" dirty="0"/>
          </a:p>
          <a:p>
            <a:r>
              <a:rPr lang="en-US" dirty="0"/>
              <a:t>If you have not tried it yet Please give it a try. we are putting some devices on the back shelf. </a:t>
            </a:r>
          </a:p>
        </p:txBody>
      </p:sp>
      <p:sp>
        <p:nvSpPr>
          <p:cNvPr id="4" name="Slide Number Placeholder 3"/>
          <p:cNvSpPr>
            <a:spLocks noGrp="1"/>
          </p:cNvSpPr>
          <p:nvPr>
            <p:ph type="sldNum" sz="quarter" idx="5"/>
          </p:nvPr>
        </p:nvSpPr>
        <p:spPr/>
        <p:txBody>
          <a:bodyPr/>
          <a:lstStyle/>
          <a:p>
            <a:fld id="{021361DD-1E38-BB4A-B605-BA873CC7A43C}" type="slidenum">
              <a:rPr lang="en-US" smtClean="0"/>
              <a:t>7</a:t>
            </a:fld>
            <a:endParaRPr lang="en-US"/>
          </a:p>
        </p:txBody>
      </p:sp>
    </p:spTree>
    <p:extLst>
      <p:ext uri="{BB962C8B-B14F-4D97-AF65-F5344CB8AC3E}">
        <p14:creationId xmlns:p14="http://schemas.microsoft.com/office/powerpoint/2010/main" val="3720110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iPhone and Apple TV, which one do you think is older than the other one? </a:t>
            </a:r>
          </a:p>
        </p:txBody>
      </p:sp>
      <p:sp>
        <p:nvSpPr>
          <p:cNvPr id="4" name="Slide Number Placeholder 3"/>
          <p:cNvSpPr>
            <a:spLocks noGrp="1"/>
          </p:cNvSpPr>
          <p:nvPr>
            <p:ph type="sldNum" sz="quarter" idx="5"/>
          </p:nvPr>
        </p:nvSpPr>
        <p:spPr/>
        <p:txBody>
          <a:bodyPr/>
          <a:lstStyle/>
          <a:p>
            <a:fld id="{021361DD-1E38-BB4A-B605-BA873CC7A43C}" type="slidenum">
              <a:rPr lang="en-US" smtClean="0"/>
              <a:t>8</a:t>
            </a:fld>
            <a:endParaRPr lang="en-US"/>
          </a:p>
        </p:txBody>
      </p:sp>
    </p:spTree>
    <p:extLst>
      <p:ext uri="{BB962C8B-B14F-4D97-AF65-F5344CB8AC3E}">
        <p14:creationId xmlns:p14="http://schemas.microsoft.com/office/powerpoint/2010/main" val="3642716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u="none" strike="noStrike" kern="1200" dirty="0">
                <a:solidFill>
                  <a:schemeClr val="tx1"/>
                </a:solidFill>
                <a:effectLst/>
                <a:latin typeface="+mn-lt"/>
                <a:ea typeface="+mn-ea"/>
                <a:cs typeface="+mn-cs"/>
              </a:rPr>
              <a:t>The first iPhone was introduced in the historical Apple Event 2007 by Steve Jobs, and it changed the way they make and use the phone forever</a:t>
            </a:r>
          </a:p>
          <a:p>
            <a:pPr marL="171450" indent="-171450">
              <a:buFontTx/>
              <a:buChar char="-"/>
            </a:pPr>
            <a:r>
              <a:rPr lang="en-US" sz="1200" b="0" i="0" u="none" strike="noStrike" kern="1200" dirty="0">
                <a:solidFill>
                  <a:schemeClr val="tx1"/>
                </a:solidFill>
                <a:effectLst/>
                <a:latin typeface="+mn-lt"/>
                <a:ea typeface="+mn-ea"/>
                <a:cs typeface="+mn-cs"/>
              </a:rPr>
              <a:t>Before iPhone, nothing looks like this, after iPhone, every phone looks like an iPhone</a:t>
            </a:r>
          </a:p>
          <a:p>
            <a:pPr marL="171450" indent="-171450">
              <a:buFontTx/>
              <a:buChar char="-"/>
            </a:pPr>
            <a:r>
              <a:rPr lang="en-US" sz="1200" b="0" i="0" u="none" strike="noStrike" kern="1200" dirty="0">
                <a:solidFill>
                  <a:schemeClr val="tx1"/>
                </a:solidFill>
                <a:effectLst/>
                <a:latin typeface="+mn-lt"/>
                <a:ea typeface="+mn-ea"/>
                <a:cs typeface="+mn-cs"/>
              </a:rPr>
              <a:t>But do you know one year before it, Apple also announce another new device. </a:t>
            </a:r>
          </a:p>
          <a:p>
            <a:pPr marL="171450" indent="-171450">
              <a:buFontTx/>
              <a:buChar char="-"/>
            </a:pPr>
            <a:r>
              <a:rPr lang="en-US" sz="1200" b="0" i="0" u="none" strike="noStrike" kern="1200" dirty="0">
                <a:solidFill>
                  <a:schemeClr val="tx1"/>
                </a:solidFill>
                <a:effectLst/>
                <a:latin typeface="+mn-lt"/>
                <a:ea typeface="+mn-ea"/>
                <a:cs typeface="+mn-cs"/>
              </a:rPr>
              <a:t>This is the Apple TV 1</a:t>
            </a:r>
            <a:r>
              <a:rPr lang="en-US" sz="1200" b="0" i="0" u="none" strike="noStrike" kern="1200" baseline="30000" dirty="0">
                <a:solidFill>
                  <a:schemeClr val="tx1"/>
                </a:solidFill>
                <a:effectLst/>
                <a:latin typeface="+mn-lt"/>
                <a:ea typeface="+mn-ea"/>
                <a:cs typeface="+mn-cs"/>
              </a:rPr>
              <a:t>st</a:t>
            </a:r>
            <a:r>
              <a:rPr lang="en-US" sz="1200" b="0" i="0" u="none" strike="noStrike" kern="1200" dirty="0">
                <a:solidFill>
                  <a:schemeClr val="tx1"/>
                </a:solidFill>
                <a:effectLst/>
                <a:latin typeface="+mn-lt"/>
                <a:ea typeface="+mn-ea"/>
                <a:cs typeface="+mn-cs"/>
              </a:rPr>
              <a:t> Gen (or as they call it </a:t>
            </a:r>
            <a:r>
              <a:rPr lang="en-US" sz="1200" b="0" i="0" u="none" strike="noStrike" kern="1200" dirty="0" err="1">
                <a:solidFill>
                  <a:schemeClr val="tx1"/>
                </a:solidFill>
                <a:effectLst/>
                <a:latin typeface="+mn-lt"/>
                <a:ea typeface="+mn-ea"/>
                <a:cs typeface="+mn-cs"/>
              </a:rPr>
              <a:t>iTV</a:t>
            </a:r>
            <a:r>
              <a:rPr lang="en-US" sz="1200" b="0" i="0" u="none" strike="noStrike" kern="1200" dirty="0">
                <a:solidFill>
                  <a:schemeClr val="tx1"/>
                </a:solidFill>
                <a:effectLst/>
                <a:latin typeface="+mn-lt"/>
                <a:ea typeface="+mn-ea"/>
                <a:cs typeface="+mn-cs"/>
              </a:rPr>
              <a:t>) </a:t>
            </a:r>
          </a:p>
          <a:p>
            <a:pPr marL="171450" indent="-171450">
              <a:buFontTx/>
              <a:buChar char="-"/>
            </a:pPr>
            <a:r>
              <a:rPr lang="en-US" sz="1200" b="0" i="0" u="none" strike="noStrike" kern="1200" dirty="0">
                <a:solidFill>
                  <a:schemeClr val="tx1"/>
                </a:solidFill>
                <a:effectLst/>
                <a:latin typeface="+mn-lt"/>
                <a:ea typeface="+mn-ea"/>
                <a:cs typeface="+mn-cs"/>
              </a:rPr>
              <a:t>That Apple TV is very similar with a mac mini</a:t>
            </a:r>
          </a:p>
          <a:p>
            <a:pPr marL="171450" indent="-171450">
              <a:buFontTx/>
              <a:buChar char="-"/>
            </a:pPr>
            <a:r>
              <a:rPr lang="en-US" sz="1200" b="0" i="0" u="none" strike="noStrike" kern="1200" dirty="0">
                <a:solidFill>
                  <a:schemeClr val="tx1"/>
                </a:solidFill>
                <a:effectLst/>
                <a:latin typeface="+mn-lt"/>
                <a:ea typeface="+mn-ea"/>
                <a:cs typeface="+mn-cs"/>
              </a:rPr>
              <a:t>Which also runs on MacOS X 10.3.9, CPU: Intel Pentium</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9</a:t>
            </a:fld>
            <a:endParaRPr lang="en-US"/>
          </a:p>
        </p:txBody>
      </p:sp>
    </p:spTree>
    <p:extLst>
      <p:ext uri="{BB962C8B-B14F-4D97-AF65-F5344CB8AC3E}">
        <p14:creationId xmlns:p14="http://schemas.microsoft.com/office/powerpoint/2010/main" val="2661566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9/30/18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09991490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13919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18866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90821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9/30/18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59099595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9/30/18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75412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9/30/18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47216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9/30/18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22594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9/30/18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4043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9/30/18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15212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9/30/18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32839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9/30/18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65941327"/>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3" name="Group 32">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4"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5"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pic>
        <p:nvPicPr>
          <p:cNvPr id="15" name="Picture 14">
            <a:extLst>
              <a:ext uri="{FF2B5EF4-FFF2-40B4-BE49-F238E27FC236}">
                <a16:creationId xmlns:a16="http://schemas.microsoft.com/office/drawing/2014/main" id="{2D433B60-134C-794F-A887-D2E4BFB464B8}"/>
              </a:ext>
            </a:extLst>
          </p:cNvPr>
          <p:cNvPicPr>
            <a:picLocks noChangeAspect="1"/>
          </p:cNvPicPr>
          <p:nvPr/>
        </p:nvPicPr>
        <p:blipFill rotWithShape="1">
          <a:blip r:embed="rId3"/>
          <a:srcRect t="43739"/>
          <a:stretch/>
        </p:blipFill>
        <p:spPr>
          <a:xfrm>
            <a:off x="20" y="10"/>
            <a:ext cx="12191980" cy="6859300"/>
          </a:xfrm>
          <a:prstGeom prst="rect">
            <a:avLst/>
          </a:prstGeom>
        </p:spPr>
      </p:pic>
      <p:sp>
        <p:nvSpPr>
          <p:cNvPr id="44" name="Rectangle 36">
            <a:extLst>
              <a:ext uri="{FF2B5EF4-FFF2-40B4-BE49-F238E27FC236}">
                <a16:creationId xmlns:a16="http://schemas.microsoft.com/office/drawing/2014/main" id="{EF1A96B9-F717-4812-9DB0-C99D99462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60" y="1137137"/>
            <a:ext cx="9867482" cy="457032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6">
            <a:extLst>
              <a:ext uri="{FF2B5EF4-FFF2-40B4-BE49-F238E27FC236}">
                <a16:creationId xmlns:a16="http://schemas.microsoft.com/office/drawing/2014/main" id="{226038F9-8CE0-4A41-9EF0-3A27023DE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46" name="Freeform 6">
            <a:extLst>
              <a:ext uri="{FF2B5EF4-FFF2-40B4-BE49-F238E27FC236}">
                <a16:creationId xmlns:a16="http://schemas.microsoft.com/office/drawing/2014/main" id="{BB5C5996-5C1E-4768-90AE-87BED835C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626FA10A-175C-BE45-BB67-7F54BAA33D59}"/>
              </a:ext>
            </a:extLst>
          </p:cNvPr>
          <p:cNvSpPr>
            <a:spLocks noGrp="1"/>
          </p:cNvSpPr>
          <p:nvPr>
            <p:ph type="title"/>
          </p:nvPr>
        </p:nvSpPr>
        <p:spPr>
          <a:xfrm>
            <a:off x="1915128" y="2218760"/>
            <a:ext cx="8361229" cy="2098226"/>
          </a:xfrm>
        </p:spPr>
        <p:txBody>
          <a:bodyPr vert="horz" lIns="91440" tIns="45720" rIns="91440" bIns="45720" rtlCol="0" anchor="b">
            <a:normAutofit/>
          </a:bodyPr>
          <a:lstStyle/>
          <a:p>
            <a:pPr algn="ctr"/>
            <a:r>
              <a:rPr lang="en-US" sz="6000" b="1" dirty="0"/>
              <a:t>i</a:t>
            </a:r>
            <a:r>
              <a:rPr lang="en-US" sz="6000" b="1" cap="all" dirty="0"/>
              <a:t>OS </a:t>
            </a:r>
            <a:r>
              <a:rPr lang="en-US" sz="6000" b="1" dirty="0"/>
              <a:t>Dev Scout</a:t>
            </a:r>
            <a:br>
              <a:rPr lang="en-US" sz="6000" b="1" dirty="0"/>
            </a:br>
            <a:r>
              <a:rPr lang="en-US" sz="6000" b="1" dirty="0"/>
              <a:t>Singapore, October 2018</a:t>
            </a:r>
            <a:endParaRPr lang="en-US" sz="6000" b="1" cap="all" dirty="0"/>
          </a:p>
        </p:txBody>
      </p:sp>
    </p:spTree>
    <p:extLst>
      <p:ext uri="{BB962C8B-B14F-4D97-AF65-F5344CB8AC3E}">
        <p14:creationId xmlns:p14="http://schemas.microsoft.com/office/powerpoint/2010/main" val="3109470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3"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4"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6" name="Rectangle 25">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5CE3009-87BB-EE46-A83A-51EA4391019C}"/>
              </a:ext>
            </a:extLst>
          </p:cNvPr>
          <p:cNvPicPr>
            <a:picLocks noChangeAspect="1"/>
          </p:cNvPicPr>
          <p:nvPr/>
        </p:nvPicPr>
        <p:blipFill>
          <a:blip r:embed="rId3"/>
          <a:stretch>
            <a:fillRect/>
          </a:stretch>
        </p:blipFill>
        <p:spPr>
          <a:xfrm>
            <a:off x="1044770" y="640080"/>
            <a:ext cx="6079390" cy="5577840"/>
          </a:xfrm>
          <a:prstGeom prst="rect">
            <a:avLst/>
          </a:prstGeom>
        </p:spPr>
      </p:pic>
      <p:sp>
        <p:nvSpPr>
          <p:cNvPr id="28"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7" name="TextBox 16">
            <a:extLst>
              <a:ext uri="{FF2B5EF4-FFF2-40B4-BE49-F238E27FC236}">
                <a16:creationId xmlns:a16="http://schemas.microsoft.com/office/drawing/2014/main" id="{4FE33B69-AAB8-9645-AFF9-D6CDF7B286AF}"/>
              </a:ext>
            </a:extLst>
          </p:cNvPr>
          <p:cNvSpPr txBox="1"/>
          <p:nvPr/>
        </p:nvSpPr>
        <p:spPr>
          <a:xfrm>
            <a:off x="8569666" y="1314922"/>
            <a:ext cx="3176246" cy="3000139"/>
          </a:xfrm>
          <a:prstGeom prst="rect">
            <a:avLst/>
          </a:prstGeom>
        </p:spPr>
        <p:txBody>
          <a:bodyPr vert="horz" lIns="91440" tIns="45720" rIns="91440" bIns="45720" rtlCol="0" anchor="b">
            <a:normAutofit/>
          </a:bodyPr>
          <a:lstStyle/>
          <a:p>
            <a:pPr defTabSz="914400">
              <a:lnSpc>
                <a:spcPct val="89000"/>
              </a:lnSpc>
              <a:spcBef>
                <a:spcPct val="0"/>
              </a:spcBef>
              <a:spcAft>
                <a:spcPts val="600"/>
              </a:spcAft>
            </a:pPr>
            <a:r>
              <a:rPr lang="en-US" sz="4800" cap="all" dirty="0">
                <a:solidFill>
                  <a:schemeClr val="tx2"/>
                </a:solidFill>
                <a:latin typeface="+mj-lt"/>
                <a:ea typeface="+mj-ea"/>
                <a:cs typeface="+mj-cs"/>
              </a:rPr>
              <a:t>Apple TV 2nd Gen (2010)</a:t>
            </a:r>
          </a:p>
        </p:txBody>
      </p:sp>
    </p:spTree>
    <p:extLst>
      <p:ext uri="{BB962C8B-B14F-4D97-AF65-F5344CB8AC3E}">
        <p14:creationId xmlns:p14="http://schemas.microsoft.com/office/powerpoint/2010/main" val="311272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2DAC179-C790-4427-B1A0-AF7E55B8E6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C95B30-B6C2-7147-9C81-64014A69A983}"/>
              </a:ext>
            </a:extLst>
          </p:cNvPr>
          <p:cNvSpPr>
            <a:spLocks noGrp="1"/>
          </p:cNvSpPr>
          <p:nvPr>
            <p:ph type="title"/>
          </p:nvPr>
        </p:nvSpPr>
        <p:spPr>
          <a:xfrm>
            <a:off x="8023622" y="639704"/>
            <a:ext cx="3838178" cy="5577840"/>
          </a:xfrm>
        </p:spPr>
        <p:txBody>
          <a:bodyPr anchor="ctr">
            <a:normAutofit/>
          </a:bodyPr>
          <a:lstStyle/>
          <a:p>
            <a:r>
              <a:rPr lang="en-US" dirty="0"/>
              <a:t>Apple TV sold</a:t>
            </a:r>
          </a:p>
        </p:txBody>
      </p:sp>
      <p:sp useBgFill="1">
        <p:nvSpPr>
          <p:cNvPr id="32" name="Rectangle 28">
            <a:extLst>
              <a:ext uri="{FF2B5EF4-FFF2-40B4-BE49-F238E27FC236}">
                <a16:creationId xmlns:a16="http://schemas.microsoft.com/office/drawing/2014/main" id="{EA392D87-3787-45D6-976E-B85674C09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8366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EFE8E04-DEE3-49FD-89A2-285FAD1C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1">
              <a:lumMod val="50000"/>
              <a:lumOff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B4D97983-5D84-744A-B9DB-17B621D00E5B}"/>
              </a:ext>
            </a:extLst>
          </p:cNvPr>
          <p:cNvGraphicFramePr>
            <a:graphicFrameLocks noGrp="1"/>
          </p:cNvGraphicFramePr>
          <p:nvPr>
            <p:ph idx="1"/>
            <p:extLst>
              <p:ext uri="{D42A27DB-BD31-4B8C-83A1-F6EECF244321}">
                <p14:modId xmlns:p14="http://schemas.microsoft.com/office/powerpoint/2010/main" val="3241485329"/>
              </p:ext>
            </p:extLst>
          </p:nvPr>
        </p:nvGraphicFramePr>
        <p:xfrm>
          <a:off x="784225" y="639763"/>
          <a:ext cx="5959475" cy="55777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35898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12558-B958-0147-81FE-209AE494CCD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826D6B-FFA2-DD4A-9816-E60988BA743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3860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B183F-9A81-E641-A513-57D1BCAAE7B2}"/>
              </a:ext>
            </a:extLst>
          </p:cNvPr>
          <p:cNvSpPr>
            <a:spLocks noGrp="1"/>
          </p:cNvSpPr>
          <p:nvPr>
            <p:ph type="title"/>
          </p:nvPr>
        </p:nvSpPr>
        <p:spPr>
          <a:xfrm>
            <a:off x="1371600" y="685800"/>
            <a:ext cx="9601200" cy="1485900"/>
          </a:xfrm>
        </p:spPr>
        <p:txBody>
          <a:bodyPr>
            <a:normAutofit/>
          </a:bodyPr>
          <a:lstStyle/>
          <a:p>
            <a:r>
              <a:rPr lang="en-US" cap="none"/>
              <a:t>tvOS app</a:t>
            </a:r>
            <a:endParaRPr lang="en-US" cap="none" dirty="0"/>
          </a:p>
        </p:txBody>
      </p:sp>
      <p:graphicFrame>
        <p:nvGraphicFramePr>
          <p:cNvPr id="9" name="Content Placeholder 6">
            <a:extLst>
              <a:ext uri="{FF2B5EF4-FFF2-40B4-BE49-F238E27FC236}">
                <a16:creationId xmlns:a16="http://schemas.microsoft.com/office/drawing/2014/main" id="{784101F2-9638-4FAA-8B01-C084A5B28E3A}"/>
              </a:ext>
            </a:extLst>
          </p:cNvPr>
          <p:cNvGraphicFramePr>
            <a:graphicFrameLocks noGrp="1"/>
          </p:cNvGraphicFramePr>
          <p:nvPr>
            <p:ph idx="1"/>
            <p:extLst>
              <p:ext uri="{D42A27DB-BD31-4B8C-83A1-F6EECF244321}">
                <p14:modId xmlns:p14="http://schemas.microsoft.com/office/powerpoint/2010/main" val="4109346860"/>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857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9BB78-48A2-9D41-93F2-95AF9BACBABB}"/>
              </a:ext>
            </a:extLst>
          </p:cNvPr>
          <p:cNvSpPr>
            <a:spLocks noGrp="1"/>
          </p:cNvSpPr>
          <p:nvPr>
            <p:ph type="title"/>
          </p:nvPr>
        </p:nvSpPr>
        <p:spPr>
          <a:xfrm>
            <a:off x="1371600" y="685800"/>
            <a:ext cx="9601200" cy="1485900"/>
          </a:xfrm>
        </p:spPr>
        <p:txBody>
          <a:bodyPr/>
          <a:lstStyle/>
          <a:p>
            <a:r>
              <a:rPr lang="en-US"/>
              <a:t>TVML</a:t>
            </a:r>
            <a:endParaRPr lang="en-US" dirty="0"/>
          </a:p>
        </p:txBody>
      </p:sp>
      <p:sp>
        <p:nvSpPr>
          <p:cNvPr id="3" name="Content Placeholder 2">
            <a:extLst>
              <a:ext uri="{FF2B5EF4-FFF2-40B4-BE49-F238E27FC236}">
                <a16:creationId xmlns:a16="http://schemas.microsoft.com/office/drawing/2014/main" id="{54A26AF5-1BFE-EF4B-AA1B-A8F4B5E52DAB}"/>
              </a:ext>
            </a:extLst>
          </p:cNvPr>
          <p:cNvSpPr>
            <a:spLocks noGrp="1"/>
          </p:cNvSpPr>
          <p:nvPr>
            <p:ph idx="1"/>
          </p:nvPr>
        </p:nvSpPr>
        <p:spPr/>
        <p:txBody>
          <a:bodyPr>
            <a:normAutofit/>
          </a:bodyPr>
          <a:lstStyle/>
          <a:p>
            <a:r>
              <a:rPr lang="en-US" sz="2800" b="1" dirty="0">
                <a:solidFill>
                  <a:schemeClr val="tx1"/>
                </a:solidFill>
              </a:rPr>
              <a:t>TVML </a:t>
            </a:r>
            <a:r>
              <a:rPr lang="en-US" sz="2800" dirty="0">
                <a:solidFill>
                  <a:schemeClr val="tx1"/>
                </a:solidFill>
              </a:rPr>
              <a:t>(Television Markup Language) is a form of </a:t>
            </a:r>
            <a:r>
              <a:rPr lang="en-US" sz="2800" b="1" dirty="0">
                <a:solidFill>
                  <a:schemeClr val="tx1"/>
                </a:solidFill>
              </a:rPr>
              <a:t>XML</a:t>
            </a:r>
          </a:p>
          <a:p>
            <a:pPr lvl="1"/>
            <a:r>
              <a:rPr lang="en-US" sz="2800" b="1" dirty="0">
                <a:solidFill>
                  <a:schemeClr val="tx1"/>
                </a:solidFill>
              </a:rPr>
              <a:t>Apple </a:t>
            </a:r>
            <a:r>
              <a:rPr lang="en-US" sz="2800" dirty="0">
                <a:solidFill>
                  <a:schemeClr val="tx1"/>
                </a:solidFill>
              </a:rPr>
              <a:t>provides dozens of TVML premade templates</a:t>
            </a:r>
            <a:endParaRPr lang="en-US" sz="2800" b="1" dirty="0">
              <a:solidFill>
                <a:schemeClr val="tx1"/>
              </a:solidFill>
            </a:endParaRPr>
          </a:p>
          <a:p>
            <a:r>
              <a:rPr lang="en-US" sz="2800" b="1" dirty="0">
                <a:solidFill>
                  <a:schemeClr val="tx1"/>
                </a:solidFill>
              </a:rPr>
              <a:t>TVJS </a:t>
            </a:r>
            <a:r>
              <a:rPr lang="en-US" sz="2800" dirty="0">
                <a:solidFill>
                  <a:schemeClr val="tx1"/>
                </a:solidFill>
              </a:rPr>
              <a:t>(Television JavaScript) is a set of </a:t>
            </a:r>
            <a:r>
              <a:rPr lang="en-US" sz="2800" b="1" dirty="0">
                <a:solidFill>
                  <a:schemeClr val="tx1"/>
                </a:solidFill>
              </a:rPr>
              <a:t>JavaScript APIs</a:t>
            </a:r>
            <a:r>
              <a:rPr lang="en-US" sz="2800" dirty="0">
                <a:solidFill>
                  <a:schemeClr val="tx1"/>
                </a:solidFill>
              </a:rPr>
              <a:t> which provide the means to display apps created with TVML</a:t>
            </a:r>
          </a:p>
          <a:p>
            <a:r>
              <a:rPr lang="en-US" sz="2800" b="1" dirty="0" err="1">
                <a:solidFill>
                  <a:schemeClr val="tx1"/>
                </a:solidFill>
              </a:rPr>
              <a:t>TVMLKit</a:t>
            </a:r>
            <a:r>
              <a:rPr lang="en-US" sz="2800" dirty="0">
                <a:solidFill>
                  <a:schemeClr val="tx1"/>
                </a:solidFill>
              </a:rPr>
              <a:t> is a framework which will bridge the gap between native code and TVML, </a:t>
            </a:r>
            <a:r>
              <a:rPr lang="en-US" sz="2800" dirty="0" err="1">
                <a:solidFill>
                  <a:schemeClr val="tx1"/>
                </a:solidFill>
              </a:rPr>
              <a:t>Javascript</a:t>
            </a:r>
            <a:r>
              <a:rPr lang="en-US" sz="2800" dirty="0">
                <a:solidFill>
                  <a:schemeClr val="tx1"/>
                </a:solidFill>
              </a:rPr>
              <a:t> code.</a:t>
            </a:r>
          </a:p>
          <a:p>
            <a:pPr marL="0" indent="0">
              <a:buNone/>
            </a:pPr>
            <a:endParaRPr lang="en-US" sz="2800" dirty="0"/>
          </a:p>
        </p:txBody>
      </p:sp>
    </p:spTree>
    <p:extLst>
      <p:ext uri="{BB962C8B-B14F-4D97-AF65-F5344CB8AC3E}">
        <p14:creationId xmlns:p14="http://schemas.microsoft.com/office/powerpoint/2010/main" val="2752316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B967FF0-661E-A843-9066-CE173667D49D}"/>
              </a:ext>
            </a:extLst>
          </p:cNvPr>
          <p:cNvPicPr>
            <a:picLocks noGrp="1" noChangeAspect="1"/>
          </p:cNvPicPr>
          <p:nvPr>
            <p:ph idx="1"/>
          </p:nvPr>
        </p:nvPicPr>
        <p:blipFill>
          <a:blip r:embed="rId3"/>
          <a:stretch>
            <a:fillRect/>
          </a:stretch>
        </p:blipFill>
        <p:spPr>
          <a:xfrm>
            <a:off x="870296" y="1880911"/>
            <a:ext cx="10601913" cy="4589254"/>
          </a:xfrm>
        </p:spPr>
      </p:pic>
      <p:sp>
        <p:nvSpPr>
          <p:cNvPr id="10" name="Title 1">
            <a:extLst>
              <a:ext uri="{FF2B5EF4-FFF2-40B4-BE49-F238E27FC236}">
                <a16:creationId xmlns:a16="http://schemas.microsoft.com/office/drawing/2014/main" id="{568DC300-4BA7-1441-A5E6-656FE987121C}"/>
              </a:ext>
            </a:extLst>
          </p:cNvPr>
          <p:cNvSpPr>
            <a:spLocks noGrp="1"/>
          </p:cNvSpPr>
          <p:nvPr>
            <p:ph type="title"/>
          </p:nvPr>
        </p:nvSpPr>
        <p:spPr>
          <a:xfrm>
            <a:off x="643467" y="685800"/>
            <a:ext cx="10905066" cy="1485900"/>
          </a:xfrm>
          <a:noFill/>
        </p:spPr>
        <p:txBody>
          <a:bodyPr>
            <a:normAutofit/>
          </a:bodyPr>
          <a:lstStyle/>
          <a:p>
            <a:pPr algn="ctr"/>
            <a:r>
              <a:rPr lang="en-US" dirty="0"/>
              <a:t>HOW IT WORKS?</a:t>
            </a:r>
          </a:p>
        </p:txBody>
      </p:sp>
    </p:spTree>
    <p:extLst>
      <p:ext uri="{BB962C8B-B14F-4D97-AF65-F5344CB8AC3E}">
        <p14:creationId xmlns:p14="http://schemas.microsoft.com/office/powerpoint/2010/main" val="2070938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7646C-A216-ED4C-91AA-19BDE7D8B6E6}"/>
              </a:ext>
            </a:extLst>
          </p:cNvPr>
          <p:cNvSpPr>
            <a:spLocks noGrp="1"/>
          </p:cNvSpPr>
          <p:nvPr>
            <p:ph type="title"/>
          </p:nvPr>
        </p:nvSpPr>
        <p:spPr/>
        <p:txBody>
          <a:bodyPr/>
          <a:lstStyle/>
          <a:p>
            <a:pPr algn="ctr"/>
            <a:r>
              <a:rPr lang="en-US" dirty="0">
                <a:solidFill>
                  <a:schemeClr val="tx1"/>
                </a:solidFill>
              </a:rPr>
              <a:t>TVML</a:t>
            </a:r>
            <a:r>
              <a:rPr lang="en-US" dirty="0"/>
              <a:t> Template Example</a:t>
            </a:r>
          </a:p>
        </p:txBody>
      </p:sp>
      <p:pic>
        <p:nvPicPr>
          <p:cNvPr id="5" name="Content Placeholder 4">
            <a:extLst>
              <a:ext uri="{FF2B5EF4-FFF2-40B4-BE49-F238E27FC236}">
                <a16:creationId xmlns:a16="http://schemas.microsoft.com/office/drawing/2014/main" id="{11FD4BDA-A4D8-BC44-8AF7-2C7D46963414}"/>
              </a:ext>
            </a:extLst>
          </p:cNvPr>
          <p:cNvPicPr>
            <a:picLocks noGrp="1" noChangeAspect="1"/>
          </p:cNvPicPr>
          <p:nvPr>
            <p:ph idx="1"/>
          </p:nvPr>
        </p:nvPicPr>
        <p:blipFill>
          <a:blip r:embed="rId3"/>
          <a:stretch>
            <a:fillRect/>
          </a:stretch>
        </p:blipFill>
        <p:spPr>
          <a:xfrm>
            <a:off x="440512" y="2185044"/>
            <a:ext cx="5580229" cy="3175807"/>
          </a:xfrm>
          <a:prstGeom prst="rect">
            <a:avLst/>
          </a:prstGeom>
        </p:spPr>
      </p:pic>
      <p:pic>
        <p:nvPicPr>
          <p:cNvPr id="9" name="Picture 8">
            <a:extLst>
              <a:ext uri="{FF2B5EF4-FFF2-40B4-BE49-F238E27FC236}">
                <a16:creationId xmlns:a16="http://schemas.microsoft.com/office/drawing/2014/main" id="{967B95CD-39F3-324E-A124-47440F4B7639}"/>
              </a:ext>
            </a:extLst>
          </p:cNvPr>
          <p:cNvPicPr>
            <a:picLocks noChangeAspect="1"/>
          </p:cNvPicPr>
          <p:nvPr/>
        </p:nvPicPr>
        <p:blipFill>
          <a:blip r:embed="rId4"/>
          <a:stretch>
            <a:fillRect/>
          </a:stretch>
        </p:blipFill>
        <p:spPr>
          <a:xfrm>
            <a:off x="6253216" y="2185044"/>
            <a:ext cx="5571222" cy="3175807"/>
          </a:xfrm>
          <a:prstGeom prst="rect">
            <a:avLst/>
          </a:prstGeom>
        </p:spPr>
      </p:pic>
    </p:spTree>
    <p:extLst>
      <p:ext uri="{BB962C8B-B14F-4D97-AF65-F5344CB8AC3E}">
        <p14:creationId xmlns:p14="http://schemas.microsoft.com/office/powerpoint/2010/main" val="1093115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7646C-A216-ED4C-91AA-19BDE7D8B6E6}"/>
              </a:ext>
            </a:extLst>
          </p:cNvPr>
          <p:cNvSpPr>
            <a:spLocks noGrp="1"/>
          </p:cNvSpPr>
          <p:nvPr>
            <p:ph type="title"/>
          </p:nvPr>
        </p:nvSpPr>
        <p:spPr/>
        <p:txBody>
          <a:bodyPr/>
          <a:lstStyle/>
          <a:p>
            <a:pPr algn="ctr"/>
            <a:r>
              <a:rPr lang="en-US" dirty="0">
                <a:solidFill>
                  <a:schemeClr val="tx1"/>
                </a:solidFill>
              </a:rPr>
              <a:t>TVML</a:t>
            </a:r>
            <a:r>
              <a:rPr lang="en-US" dirty="0"/>
              <a:t> Template Example</a:t>
            </a:r>
          </a:p>
        </p:txBody>
      </p:sp>
      <p:pic>
        <p:nvPicPr>
          <p:cNvPr id="6" name="Content Placeholder 4">
            <a:extLst>
              <a:ext uri="{FF2B5EF4-FFF2-40B4-BE49-F238E27FC236}">
                <a16:creationId xmlns:a16="http://schemas.microsoft.com/office/drawing/2014/main" id="{F2655EB3-046A-EE4C-95F5-D3E276DFF3DA}"/>
              </a:ext>
            </a:extLst>
          </p:cNvPr>
          <p:cNvPicPr>
            <a:picLocks noChangeAspect="1"/>
          </p:cNvPicPr>
          <p:nvPr/>
        </p:nvPicPr>
        <p:blipFill>
          <a:blip r:embed="rId3"/>
          <a:stretch>
            <a:fillRect/>
          </a:stretch>
        </p:blipFill>
        <p:spPr>
          <a:xfrm>
            <a:off x="7478527" y="1932784"/>
            <a:ext cx="4314887" cy="3685075"/>
          </a:xfrm>
          <a:prstGeom prst="rect">
            <a:avLst/>
          </a:prstGeom>
        </p:spPr>
      </p:pic>
      <p:pic>
        <p:nvPicPr>
          <p:cNvPr id="7" name="Picture 6">
            <a:extLst>
              <a:ext uri="{FF2B5EF4-FFF2-40B4-BE49-F238E27FC236}">
                <a16:creationId xmlns:a16="http://schemas.microsoft.com/office/drawing/2014/main" id="{4653C249-C503-FF4C-8209-D75E1891002B}"/>
              </a:ext>
            </a:extLst>
          </p:cNvPr>
          <p:cNvPicPr>
            <a:picLocks noChangeAspect="1"/>
          </p:cNvPicPr>
          <p:nvPr/>
        </p:nvPicPr>
        <p:blipFill>
          <a:blip r:embed="rId4"/>
          <a:stretch>
            <a:fillRect/>
          </a:stretch>
        </p:blipFill>
        <p:spPr>
          <a:xfrm>
            <a:off x="550986" y="1932784"/>
            <a:ext cx="6464615" cy="3685075"/>
          </a:xfrm>
          <a:prstGeom prst="rect">
            <a:avLst/>
          </a:prstGeom>
        </p:spPr>
      </p:pic>
    </p:spTree>
    <p:extLst>
      <p:ext uri="{BB962C8B-B14F-4D97-AF65-F5344CB8AC3E}">
        <p14:creationId xmlns:p14="http://schemas.microsoft.com/office/powerpoint/2010/main" val="1403888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7646C-A216-ED4C-91AA-19BDE7D8B6E6}"/>
              </a:ext>
            </a:extLst>
          </p:cNvPr>
          <p:cNvSpPr>
            <a:spLocks noGrp="1"/>
          </p:cNvSpPr>
          <p:nvPr>
            <p:ph type="title"/>
          </p:nvPr>
        </p:nvSpPr>
        <p:spPr/>
        <p:txBody>
          <a:bodyPr/>
          <a:lstStyle/>
          <a:p>
            <a:pPr algn="ctr"/>
            <a:r>
              <a:rPr lang="en-US" dirty="0">
                <a:solidFill>
                  <a:schemeClr val="tx1"/>
                </a:solidFill>
              </a:rPr>
              <a:t>TVML</a:t>
            </a:r>
            <a:r>
              <a:rPr lang="en-US" dirty="0"/>
              <a:t> Template Example</a:t>
            </a:r>
          </a:p>
        </p:txBody>
      </p:sp>
      <p:pic>
        <p:nvPicPr>
          <p:cNvPr id="8" name="Content Placeholder 9">
            <a:extLst>
              <a:ext uri="{FF2B5EF4-FFF2-40B4-BE49-F238E27FC236}">
                <a16:creationId xmlns:a16="http://schemas.microsoft.com/office/drawing/2014/main" id="{374069C7-854C-7A40-B10C-657663A34FAB}"/>
              </a:ext>
            </a:extLst>
          </p:cNvPr>
          <p:cNvPicPr>
            <a:picLocks noGrp="1" noChangeAspect="1"/>
          </p:cNvPicPr>
          <p:nvPr>
            <p:ph idx="1"/>
          </p:nvPr>
        </p:nvPicPr>
        <p:blipFill>
          <a:blip r:embed="rId3"/>
          <a:stretch>
            <a:fillRect/>
          </a:stretch>
        </p:blipFill>
        <p:spPr>
          <a:xfrm>
            <a:off x="6077245" y="2216709"/>
            <a:ext cx="5791810" cy="3175807"/>
          </a:xfrm>
        </p:spPr>
      </p:pic>
      <p:pic>
        <p:nvPicPr>
          <p:cNvPr id="5" name="Content Placeholder 4">
            <a:extLst>
              <a:ext uri="{FF2B5EF4-FFF2-40B4-BE49-F238E27FC236}">
                <a16:creationId xmlns:a16="http://schemas.microsoft.com/office/drawing/2014/main" id="{1385C862-2B51-5944-A280-514F94D14A9F}"/>
              </a:ext>
            </a:extLst>
          </p:cNvPr>
          <p:cNvPicPr>
            <a:picLocks noChangeAspect="1"/>
          </p:cNvPicPr>
          <p:nvPr/>
        </p:nvPicPr>
        <p:blipFill>
          <a:blip r:embed="rId4"/>
          <a:stretch>
            <a:fillRect/>
          </a:stretch>
        </p:blipFill>
        <p:spPr>
          <a:xfrm>
            <a:off x="214573" y="2216709"/>
            <a:ext cx="5580229" cy="3175807"/>
          </a:xfrm>
          <a:prstGeom prst="rect">
            <a:avLst/>
          </a:prstGeom>
        </p:spPr>
      </p:pic>
    </p:spTree>
    <p:extLst>
      <p:ext uri="{BB962C8B-B14F-4D97-AF65-F5344CB8AC3E}">
        <p14:creationId xmlns:p14="http://schemas.microsoft.com/office/powerpoint/2010/main" val="47649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414B3-A2D7-FF4B-8C93-F2A3B903844C}"/>
              </a:ext>
            </a:extLst>
          </p:cNvPr>
          <p:cNvSpPr>
            <a:spLocks noGrp="1"/>
          </p:cNvSpPr>
          <p:nvPr>
            <p:ph type="title"/>
          </p:nvPr>
        </p:nvSpPr>
        <p:spPr>
          <a:xfrm>
            <a:off x="1371600" y="685800"/>
            <a:ext cx="9601200" cy="1485900"/>
          </a:xfrm>
        </p:spPr>
        <p:txBody>
          <a:bodyPr/>
          <a:lstStyle/>
          <a:p>
            <a:pPr algn="ctr"/>
            <a:r>
              <a:rPr lang="en-US" dirty="0">
                <a:solidFill>
                  <a:schemeClr val="tx1"/>
                </a:solidFill>
              </a:rPr>
              <a:t>TVML </a:t>
            </a:r>
            <a:r>
              <a:rPr lang="en-US" dirty="0"/>
              <a:t>Complicated Template</a:t>
            </a:r>
          </a:p>
        </p:txBody>
      </p:sp>
      <p:pic>
        <p:nvPicPr>
          <p:cNvPr id="13" name="Content Placeholder 12">
            <a:extLst>
              <a:ext uri="{FF2B5EF4-FFF2-40B4-BE49-F238E27FC236}">
                <a16:creationId xmlns:a16="http://schemas.microsoft.com/office/drawing/2014/main" id="{9E840F5B-762F-2642-A201-2B5591AD8B2E}"/>
              </a:ext>
            </a:extLst>
          </p:cNvPr>
          <p:cNvPicPr>
            <a:picLocks noGrp="1" noChangeAspect="1"/>
          </p:cNvPicPr>
          <p:nvPr>
            <p:ph idx="1"/>
          </p:nvPr>
        </p:nvPicPr>
        <p:blipFill>
          <a:blip r:embed="rId3"/>
          <a:stretch>
            <a:fillRect/>
          </a:stretch>
        </p:blipFill>
        <p:spPr>
          <a:xfrm>
            <a:off x="164381" y="2171700"/>
            <a:ext cx="5921169" cy="3369842"/>
          </a:xfrm>
        </p:spPr>
      </p:pic>
      <p:pic>
        <p:nvPicPr>
          <p:cNvPr id="15" name="Picture 14">
            <a:extLst>
              <a:ext uri="{FF2B5EF4-FFF2-40B4-BE49-F238E27FC236}">
                <a16:creationId xmlns:a16="http://schemas.microsoft.com/office/drawing/2014/main" id="{6945FE89-D121-EE46-8436-3C47C4FC1541}"/>
              </a:ext>
            </a:extLst>
          </p:cNvPr>
          <p:cNvPicPr>
            <a:picLocks noChangeAspect="1"/>
          </p:cNvPicPr>
          <p:nvPr/>
        </p:nvPicPr>
        <p:blipFill>
          <a:blip r:embed="rId4"/>
          <a:stretch>
            <a:fillRect/>
          </a:stretch>
        </p:blipFill>
        <p:spPr>
          <a:xfrm>
            <a:off x="6155888" y="2171700"/>
            <a:ext cx="5921170" cy="3369842"/>
          </a:xfrm>
          <a:prstGeom prst="rect">
            <a:avLst/>
          </a:prstGeom>
        </p:spPr>
      </p:pic>
    </p:spTree>
    <p:extLst>
      <p:ext uri="{BB962C8B-B14F-4D97-AF65-F5344CB8AC3E}">
        <p14:creationId xmlns:p14="http://schemas.microsoft.com/office/powerpoint/2010/main" val="844233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93D97C6-63EF-4CA6-B01D-25E2772DC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520854-28F4-0C4A-9648-EE26DB14A378}"/>
              </a:ext>
            </a:extLst>
          </p:cNvPr>
          <p:cNvSpPr>
            <a:spLocks noGrp="1"/>
          </p:cNvSpPr>
          <p:nvPr>
            <p:ph type="title"/>
          </p:nvPr>
        </p:nvSpPr>
        <p:spPr>
          <a:xfrm>
            <a:off x="5100824" y="685800"/>
            <a:ext cx="6176776" cy="1485900"/>
          </a:xfrm>
        </p:spPr>
        <p:txBody>
          <a:bodyPr>
            <a:normAutofit/>
          </a:bodyPr>
          <a:lstStyle/>
          <a:p>
            <a:r>
              <a:rPr lang="en-US" sz="6000" b="1" dirty="0"/>
              <a:t>Thanh</a:t>
            </a:r>
          </a:p>
        </p:txBody>
      </p:sp>
      <p:pic>
        <p:nvPicPr>
          <p:cNvPr id="13" name="Picture 12">
            <a:extLst>
              <a:ext uri="{FF2B5EF4-FFF2-40B4-BE49-F238E27FC236}">
                <a16:creationId xmlns:a16="http://schemas.microsoft.com/office/drawing/2014/main" id="{F966D393-2E44-364F-8380-B90EE2C4B0BF}"/>
              </a:ext>
            </a:extLst>
          </p:cNvPr>
          <p:cNvPicPr>
            <a:picLocks noChangeAspect="1"/>
          </p:cNvPicPr>
          <p:nvPr/>
        </p:nvPicPr>
        <p:blipFill>
          <a:blip r:embed="rId3"/>
          <a:stretch>
            <a:fillRect/>
          </a:stretch>
        </p:blipFill>
        <p:spPr>
          <a:xfrm>
            <a:off x="640079" y="1940307"/>
            <a:ext cx="3093388" cy="2977385"/>
          </a:xfrm>
          <a:prstGeom prst="rect">
            <a:avLst/>
          </a:prstGeom>
        </p:spPr>
      </p:pic>
      <p:sp>
        <p:nvSpPr>
          <p:cNvPr id="37" name="Rectangle 36">
            <a:extLst>
              <a:ext uri="{FF2B5EF4-FFF2-40B4-BE49-F238E27FC236}">
                <a16:creationId xmlns:a16="http://schemas.microsoft.com/office/drawing/2014/main" id="{5DA4A40B-EDCE-42FC-B189-AEFB4F82E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9F89656E-D126-4941-927C-FC527C0D7694}"/>
              </a:ext>
            </a:extLst>
          </p:cNvPr>
          <p:cNvSpPr>
            <a:spLocks noGrp="1"/>
          </p:cNvSpPr>
          <p:nvPr>
            <p:ph idx="1"/>
          </p:nvPr>
        </p:nvSpPr>
        <p:spPr>
          <a:xfrm>
            <a:off x="5100824" y="2286000"/>
            <a:ext cx="6176776" cy="3581400"/>
          </a:xfrm>
        </p:spPr>
        <p:txBody>
          <a:bodyPr>
            <a:normAutofit/>
          </a:bodyPr>
          <a:lstStyle/>
          <a:p>
            <a:r>
              <a:rPr lang="en-US" sz="3600" dirty="0"/>
              <a:t> Software Engineer</a:t>
            </a:r>
          </a:p>
          <a:p>
            <a:r>
              <a:rPr lang="en-US" sz="3600" dirty="0"/>
              <a:t> Rakuten Viki</a:t>
            </a:r>
          </a:p>
          <a:p>
            <a:r>
              <a:rPr lang="en-US" sz="3600" dirty="0"/>
              <a:t> </a:t>
            </a:r>
            <a:r>
              <a:rPr lang="en-US" sz="3600" dirty="0" err="1"/>
              <a:t>linkedin.com</a:t>
            </a:r>
            <a:r>
              <a:rPr lang="en-US" sz="3600" dirty="0"/>
              <a:t>/in/</a:t>
            </a:r>
            <a:r>
              <a:rPr lang="en-US" sz="3600" dirty="0" err="1"/>
              <a:t>thanhturin</a:t>
            </a:r>
            <a:r>
              <a:rPr lang="en-US" sz="3600" dirty="0"/>
              <a:t>/</a:t>
            </a:r>
          </a:p>
          <a:p>
            <a:r>
              <a:rPr lang="en-US" sz="3600" dirty="0"/>
              <a:t> </a:t>
            </a:r>
            <a:r>
              <a:rPr lang="en-US" sz="3600" dirty="0" err="1"/>
              <a:t>thanhturin@gmail.com</a:t>
            </a:r>
            <a:endParaRPr lang="en-US" sz="3600" dirty="0"/>
          </a:p>
        </p:txBody>
      </p:sp>
    </p:spTree>
    <p:extLst>
      <p:ext uri="{BB962C8B-B14F-4D97-AF65-F5344CB8AC3E}">
        <p14:creationId xmlns:p14="http://schemas.microsoft.com/office/powerpoint/2010/main" val="2612358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2483A8-2365-4141-98D2-6903CC58BED7}"/>
              </a:ext>
            </a:extLst>
          </p:cNvPr>
          <p:cNvPicPr>
            <a:picLocks noGrp="1" noChangeAspect="1"/>
          </p:cNvPicPr>
          <p:nvPr>
            <p:ph idx="1"/>
          </p:nvPr>
        </p:nvPicPr>
        <p:blipFill>
          <a:blip r:embed="rId3"/>
          <a:stretch>
            <a:fillRect/>
          </a:stretch>
        </p:blipFill>
        <p:spPr>
          <a:xfrm>
            <a:off x="5111483" y="1288799"/>
            <a:ext cx="6783079" cy="4261935"/>
          </a:xfrm>
        </p:spPr>
      </p:pic>
      <p:pic>
        <p:nvPicPr>
          <p:cNvPr id="4" name="Content Placeholder 12">
            <a:extLst>
              <a:ext uri="{FF2B5EF4-FFF2-40B4-BE49-F238E27FC236}">
                <a16:creationId xmlns:a16="http://schemas.microsoft.com/office/drawing/2014/main" id="{C9F95005-0CE9-E24F-A70D-07B4D7C4E0C6}"/>
              </a:ext>
            </a:extLst>
          </p:cNvPr>
          <p:cNvPicPr>
            <a:picLocks noChangeAspect="1"/>
          </p:cNvPicPr>
          <p:nvPr/>
        </p:nvPicPr>
        <p:blipFill>
          <a:blip r:embed="rId4"/>
          <a:stretch>
            <a:fillRect/>
          </a:stretch>
        </p:blipFill>
        <p:spPr>
          <a:xfrm>
            <a:off x="201969" y="738832"/>
            <a:ext cx="4710687" cy="2680935"/>
          </a:xfrm>
          <a:prstGeom prst="rect">
            <a:avLst/>
          </a:prstGeom>
        </p:spPr>
      </p:pic>
      <p:pic>
        <p:nvPicPr>
          <p:cNvPr id="6" name="Picture 5">
            <a:extLst>
              <a:ext uri="{FF2B5EF4-FFF2-40B4-BE49-F238E27FC236}">
                <a16:creationId xmlns:a16="http://schemas.microsoft.com/office/drawing/2014/main" id="{C7A8C196-319F-764E-BC72-E5BE1FA9441B}"/>
              </a:ext>
            </a:extLst>
          </p:cNvPr>
          <p:cNvPicPr>
            <a:picLocks noChangeAspect="1"/>
          </p:cNvPicPr>
          <p:nvPr/>
        </p:nvPicPr>
        <p:blipFill>
          <a:blip r:embed="rId5"/>
          <a:stretch>
            <a:fillRect/>
          </a:stretch>
        </p:blipFill>
        <p:spPr>
          <a:xfrm>
            <a:off x="201968" y="3424259"/>
            <a:ext cx="4710687" cy="2680935"/>
          </a:xfrm>
          <a:prstGeom prst="rect">
            <a:avLst/>
          </a:prstGeom>
        </p:spPr>
      </p:pic>
    </p:spTree>
    <p:extLst>
      <p:ext uri="{BB962C8B-B14F-4D97-AF65-F5344CB8AC3E}">
        <p14:creationId xmlns:p14="http://schemas.microsoft.com/office/powerpoint/2010/main" val="1443507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ECD074-A2D0-AA42-89C5-16D9B24C5DC7}"/>
              </a:ext>
            </a:extLst>
          </p:cNvPr>
          <p:cNvPicPr>
            <a:picLocks noGrp="1" noChangeAspect="1"/>
          </p:cNvPicPr>
          <p:nvPr>
            <p:ph idx="1"/>
          </p:nvPr>
        </p:nvPicPr>
        <p:blipFill>
          <a:blip r:embed="rId3"/>
          <a:stretch>
            <a:fillRect/>
          </a:stretch>
        </p:blipFill>
        <p:spPr>
          <a:xfrm>
            <a:off x="557414" y="1884829"/>
            <a:ext cx="4053774" cy="4266015"/>
          </a:xfrm>
        </p:spPr>
      </p:pic>
      <p:pic>
        <p:nvPicPr>
          <p:cNvPr id="6" name="Content Placeholder 4">
            <a:extLst>
              <a:ext uri="{FF2B5EF4-FFF2-40B4-BE49-F238E27FC236}">
                <a16:creationId xmlns:a16="http://schemas.microsoft.com/office/drawing/2014/main" id="{BD9637B8-426E-874B-A98D-5A31B8E0C8A5}"/>
              </a:ext>
            </a:extLst>
          </p:cNvPr>
          <p:cNvPicPr>
            <a:picLocks noChangeAspect="1"/>
          </p:cNvPicPr>
          <p:nvPr/>
        </p:nvPicPr>
        <p:blipFill>
          <a:blip r:embed="rId4"/>
          <a:stretch>
            <a:fillRect/>
          </a:stretch>
        </p:blipFill>
        <p:spPr>
          <a:xfrm>
            <a:off x="5003907" y="1884829"/>
            <a:ext cx="6783079" cy="4261935"/>
          </a:xfrm>
          <a:prstGeom prst="rect">
            <a:avLst/>
          </a:prstGeom>
        </p:spPr>
      </p:pic>
      <p:sp>
        <p:nvSpPr>
          <p:cNvPr id="7" name="Title 1">
            <a:extLst>
              <a:ext uri="{FF2B5EF4-FFF2-40B4-BE49-F238E27FC236}">
                <a16:creationId xmlns:a16="http://schemas.microsoft.com/office/drawing/2014/main" id="{94F7F823-68E1-AD45-A08E-B3211ED52F33}"/>
              </a:ext>
            </a:extLst>
          </p:cNvPr>
          <p:cNvSpPr>
            <a:spLocks noGrp="1"/>
          </p:cNvSpPr>
          <p:nvPr>
            <p:ph type="title"/>
          </p:nvPr>
        </p:nvSpPr>
        <p:spPr>
          <a:xfrm>
            <a:off x="1371600" y="685800"/>
            <a:ext cx="9601200" cy="1485900"/>
          </a:xfrm>
        </p:spPr>
        <p:txBody>
          <a:bodyPr/>
          <a:lstStyle/>
          <a:p>
            <a:pPr algn="ctr"/>
            <a:r>
              <a:rPr lang="en-US" dirty="0">
                <a:solidFill>
                  <a:schemeClr val="tx1"/>
                </a:solidFill>
              </a:rPr>
              <a:t>TVML </a:t>
            </a:r>
            <a:r>
              <a:rPr lang="en-US" dirty="0"/>
              <a:t>Complicated Template</a:t>
            </a:r>
          </a:p>
        </p:txBody>
      </p:sp>
    </p:spTree>
    <p:extLst>
      <p:ext uri="{BB962C8B-B14F-4D97-AF65-F5344CB8AC3E}">
        <p14:creationId xmlns:p14="http://schemas.microsoft.com/office/powerpoint/2010/main" val="881410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1665A6-74DB-4F44-A6EF-F01205E87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2C26BD-5616-984E-B0D3-A111B0495D28}"/>
              </a:ext>
            </a:extLst>
          </p:cNvPr>
          <p:cNvSpPr>
            <a:spLocks noGrp="1"/>
          </p:cNvSpPr>
          <p:nvPr>
            <p:ph type="title"/>
          </p:nvPr>
        </p:nvSpPr>
        <p:spPr>
          <a:xfrm>
            <a:off x="643467" y="685800"/>
            <a:ext cx="10905066" cy="1485900"/>
          </a:xfrm>
          <a:noFill/>
        </p:spPr>
        <p:txBody>
          <a:bodyPr>
            <a:normAutofit/>
          </a:bodyPr>
          <a:lstStyle/>
          <a:p>
            <a:pPr algn="ctr"/>
            <a:r>
              <a:rPr lang="en-US" dirty="0"/>
              <a:t>COMPARISION</a:t>
            </a:r>
          </a:p>
        </p:txBody>
      </p:sp>
      <p:graphicFrame>
        <p:nvGraphicFramePr>
          <p:cNvPr id="5" name="Content Placeholder 4">
            <a:extLst>
              <a:ext uri="{FF2B5EF4-FFF2-40B4-BE49-F238E27FC236}">
                <a16:creationId xmlns:a16="http://schemas.microsoft.com/office/drawing/2014/main" id="{20F4FE07-E050-C346-81CC-67B0BD66FDDD}"/>
              </a:ext>
            </a:extLst>
          </p:cNvPr>
          <p:cNvGraphicFramePr>
            <a:graphicFrameLocks noGrp="1"/>
          </p:cNvGraphicFramePr>
          <p:nvPr>
            <p:ph idx="1"/>
            <p:extLst>
              <p:ext uri="{D42A27DB-BD31-4B8C-83A1-F6EECF244321}">
                <p14:modId xmlns:p14="http://schemas.microsoft.com/office/powerpoint/2010/main" val="755679254"/>
              </p:ext>
            </p:extLst>
          </p:nvPr>
        </p:nvGraphicFramePr>
        <p:xfrm>
          <a:off x="1122972" y="2447168"/>
          <a:ext cx="9946057" cy="3259068"/>
        </p:xfrm>
        <a:graphic>
          <a:graphicData uri="http://schemas.openxmlformats.org/drawingml/2006/table">
            <a:tbl>
              <a:tblPr firstRow="1" bandRow="1">
                <a:tableStyleId>{9D7B26C5-4107-4FEC-AEDC-1716B250A1EF}</a:tableStyleId>
              </a:tblPr>
              <a:tblGrid>
                <a:gridCol w="4806263">
                  <a:extLst>
                    <a:ext uri="{9D8B030D-6E8A-4147-A177-3AD203B41FA5}">
                      <a16:colId xmlns:a16="http://schemas.microsoft.com/office/drawing/2014/main" val="4251858637"/>
                    </a:ext>
                  </a:extLst>
                </a:gridCol>
                <a:gridCol w="5139794">
                  <a:extLst>
                    <a:ext uri="{9D8B030D-6E8A-4147-A177-3AD203B41FA5}">
                      <a16:colId xmlns:a16="http://schemas.microsoft.com/office/drawing/2014/main" val="1365620282"/>
                    </a:ext>
                  </a:extLst>
                </a:gridCol>
              </a:tblGrid>
              <a:tr h="543178">
                <a:tc>
                  <a:txBody>
                    <a:bodyPr/>
                    <a:lstStyle/>
                    <a:p>
                      <a:r>
                        <a:rPr lang="en-US" sz="2500"/>
                        <a:t>Custom App</a:t>
                      </a:r>
                    </a:p>
                  </a:txBody>
                  <a:tcPr marL="126347" marR="126347" marT="63195" marB="63195"/>
                </a:tc>
                <a:tc>
                  <a:txBody>
                    <a:bodyPr/>
                    <a:lstStyle/>
                    <a:p>
                      <a:r>
                        <a:rPr lang="en-US" sz="2500"/>
                        <a:t>TVML App</a:t>
                      </a:r>
                    </a:p>
                  </a:txBody>
                  <a:tcPr marL="126347" marR="126347" marT="63195" marB="63195"/>
                </a:tc>
                <a:extLst>
                  <a:ext uri="{0D108BD9-81ED-4DB2-BD59-A6C34878D82A}">
                    <a16:rowId xmlns:a16="http://schemas.microsoft.com/office/drawing/2014/main" val="3960242728"/>
                  </a:ext>
                </a:extLst>
              </a:tr>
              <a:tr h="543178">
                <a:tc>
                  <a:txBody>
                    <a:bodyPr/>
                    <a:lstStyle/>
                    <a:p>
                      <a:r>
                        <a:rPr lang="en-US" sz="2500"/>
                        <a:t>Cocoa framework</a:t>
                      </a:r>
                    </a:p>
                  </a:txBody>
                  <a:tcPr marL="126347" marR="126347" marT="63195" marB="63195"/>
                </a:tc>
                <a:tc>
                  <a:txBody>
                    <a:bodyPr/>
                    <a:lstStyle/>
                    <a:p>
                      <a:r>
                        <a:rPr lang="en-US" sz="2500"/>
                        <a:t>TVML, TVJS, TVMLKit</a:t>
                      </a:r>
                    </a:p>
                  </a:txBody>
                  <a:tcPr marL="126347" marR="126347" marT="63195" marB="63195"/>
                </a:tc>
                <a:extLst>
                  <a:ext uri="{0D108BD9-81ED-4DB2-BD59-A6C34878D82A}">
                    <a16:rowId xmlns:a16="http://schemas.microsoft.com/office/drawing/2014/main" val="1705657874"/>
                  </a:ext>
                </a:extLst>
              </a:tr>
              <a:tr h="543178">
                <a:tc>
                  <a:txBody>
                    <a:bodyPr/>
                    <a:lstStyle/>
                    <a:p>
                      <a:r>
                        <a:rPr lang="en-US" sz="2500"/>
                        <a:t>Similar to native iOS</a:t>
                      </a:r>
                    </a:p>
                  </a:txBody>
                  <a:tcPr marL="126347" marR="126347" marT="63195" marB="6319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a:t>Similar to React Native</a:t>
                      </a:r>
                    </a:p>
                  </a:txBody>
                  <a:tcPr marL="126347" marR="126347" marT="63195" marB="63195"/>
                </a:tc>
                <a:extLst>
                  <a:ext uri="{0D108BD9-81ED-4DB2-BD59-A6C34878D82A}">
                    <a16:rowId xmlns:a16="http://schemas.microsoft.com/office/drawing/2014/main" val="1227157587"/>
                  </a:ext>
                </a:extLst>
              </a:tr>
              <a:tr h="543178">
                <a:tc>
                  <a:txBody>
                    <a:bodyPr/>
                    <a:lstStyle/>
                    <a:p>
                      <a:r>
                        <a:rPr lang="en-US" sz="2500"/>
                        <a:t>Swift, Objective-C</a:t>
                      </a:r>
                    </a:p>
                  </a:txBody>
                  <a:tcPr marL="126347" marR="126347" marT="63195" marB="6319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a:t>Javascript</a:t>
                      </a:r>
                    </a:p>
                  </a:txBody>
                  <a:tcPr marL="126347" marR="126347" marT="63195" marB="63195"/>
                </a:tc>
                <a:extLst>
                  <a:ext uri="{0D108BD9-81ED-4DB2-BD59-A6C34878D82A}">
                    <a16:rowId xmlns:a16="http://schemas.microsoft.com/office/drawing/2014/main" val="3838220053"/>
                  </a:ext>
                </a:extLst>
              </a:tr>
              <a:tr h="5431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dirty="0"/>
                        <a:t>Hard to make, easy to maintain</a:t>
                      </a:r>
                    </a:p>
                  </a:txBody>
                  <a:tcPr marL="126347" marR="126347" marT="63195" marB="6319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dirty="0"/>
                        <a:t>Easy to make, hard to maintain</a:t>
                      </a:r>
                    </a:p>
                  </a:txBody>
                  <a:tcPr marL="126347" marR="126347" marT="63195" marB="63195"/>
                </a:tc>
                <a:extLst>
                  <a:ext uri="{0D108BD9-81ED-4DB2-BD59-A6C34878D82A}">
                    <a16:rowId xmlns:a16="http://schemas.microsoft.com/office/drawing/2014/main" val="114800382"/>
                  </a:ext>
                </a:extLst>
              </a:tr>
              <a:tr h="543178">
                <a:tc>
                  <a:txBody>
                    <a:bodyPr/>
                    <a:lstStyle/>
                    <a:p>
                      <a:r>
                        <a:rPr lang="en-US" sz="2500" dirty="0"/>
                        <a:t>Suitable with customizing app</a:t>
                      </a:r>
                    </a:p>
                  </a:txBody>
                  <a:tcPr marL="126347" marR="126347" marT="63195" marB="63195"/>
                </a:tc>
                <a:tc>
                  <a:txBody>
                    <a:bodyPr/>
                    <a:lstStyle/>
                    <a:p>
                      <a:r>
                        <a:rPr lang="en-US" sz="2500" dirty="0"/>
                        <a:t>Suitable with simple template app</a:t>
                      </a:r>
                    </a:p>
                  </a:txBody>
                  <a:tcPr marL="126347" marR="126347" marT="63195" marB="63195"/>
                </a:tc>
                <a:extLst>
                  <a:ext uri="{0D108BD9-81ED-4DB2-BD59-A6C34878D82A}">
                    <a16:rowId xmlns:a16="http://schemas.microsoft.com/office/drawing/2014/main" val="261012458"/>
                  </a:ext>
                </a:extLst>
              </a:tr>
            </a:tbl>
          </a:graphicData>
        </a:graphic>
      </p:graphicFrame>
    </p:spTree>
    <p:extLst>
      <p:ext uri="{BB962C8B-B14F-4D97-AF65-F5344CB8AC3E}">
        <p14:creationId xmlns:p14="http://schemas.microsoft.com/office/powerpoint/2010/main" val="2464664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EC7B99F-88D7-1243-AA5A-6374E74A36CE}"/>
              </a:ext>
            </a:extLst>
          </p:cNvPr>
          <p:cNvPicPr>
            <a:picLocks noGrp="1" noChangeAspect="1"/>
          </p:cNvPicPr>
          <p:nvPr>
            <p:ph idx="1"/>
          </p:nvPr>
        </p:nvPicPr>
        <p:blipFill>
          <a:blip r:embed="rId3"/>
          <a:stretch>
            <a:fillRect/>
          </a:stretch>
        </p:blipFill>
        <p:spPr>
          <a:xfrm>
            <a:off x="345310" y="196500"/>
            <a:ext cx="4282310" cy="65091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F7898030-BC97-7C4F-8019-7F156CBE65B5}"/>
              </a:ext>
            </a:extLst>
          </p:cNvPr>
          <p:cNvPicPr>
            <a:picLocks noChangeAspect="1"/>
          </p:cNvPicPr>
          <p:nvPr/>
        </p:nvPicPr>
        <p:blipFill>
          <a:blip r:embed="rId4"/>
          <a:stretch>
            <a:fillRect/>
          </a:stretch>
        </p:blipFill>
        <p:spPr>
          <a:xfrm>
            <a:off x="6394494" y="2276272"/>
            <a:ext cx="5503935" cy="24745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2ADC8268-20E9-B549-A387-216901695255}"/>
              </a:ext>
            </a:extLst>
          </p:cNvPr>
          <p:cNvSpPr txBox="1"/>
          <p:nvPr/>
        </p:nvSpPr>
        <p:spPr>
          <a:xfrm>
            <a:off x="5000014" y="2789336"/>
            <a:ext cx="1906622" cy="1323439"/>
          </a:xfrm>
          <a:prstGeom prst="rect">
            <a:avLst/>
          </a:prstGeom>
          <a:noFill/>
        </p:spPr>
        <p:txBody>
          <a:bodyPr wrap="square" rtlCol="0">
            <a:spAutoFit/>
          </a:bodyPr>
          <a:lstStyle/>
          <a:p>
            <a:r>
              <a:rPr lang="en-US" sz="8000" b="1" dirty="0"/>
              <a:t>vs</a:t>
            </a:r>
          </a:p>
        </p:txBody>
      </p:sp>
    </p:spTree>
    <p:extLst>
      <p:ext uri="{BB962C8B-B14F-4D97-AF65-F5344CB8AC3E}">
        <p14:creationId xmlns:p14="http://schemas.microsoft.com/office/powerpoint/2010/main" val="3957309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2"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1" name="Rectangle 10">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3"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5" name="Rectangle 14">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ECDC67-571C-B348-A870-1BD490B773E6}"/>
              </a:ext>
            </a:extLst>
          </p:cNvPr>
          <p:cNvSpPr>
            <a:spLocks noGrp="1"/>
          </p:cNvSpPr>
          <p:nvPr>
            <p:ph type="title"/>
          </p:nvPr>
        </p:nvSpPr>
        <p:spPr>
          <a:xfrm>
            <a:off x="1720099" y="1653731"/>
            <a:ext cx="8110584" cy="3935906"/>
          </a:xfrm>
        </p:spPr>
        <p:txBody>
          <a:bodyPr vert="horz" lIns="91440" tIns="45720" rIns="91440" bIns="45720" rtlCol="0" anchor="t">
            <a:normAutofit/>
          </a:bodyPr>
          <a:lstStyle/>
          <a:p>
            <a:pPr algn="l"/>
            <a:r>
              <a:rPr lang="en-US" sz="8000" cap="none"/>
              <a:t>Developing </a:t>
            </a:r>
            <a:br>
              <a:rPr lang="en-US" sz="8000" cap="none"/>
            </a:br>
            <a:r>
              <a:rPr lang="en-US" sz="8000" cap="none"/>
              <a:t>Custom </a:t>
            </a:r>
            <a:br>
              <a:rPr lang="en-US" sz="8000" cap="none"/>
            </a:br>
            <a:r>
              <a:rPr lang="en-US" sz="8000" cap="none"/>
              <a:t>Apple TV App</a:t>
            </a:r>
            <a:endParaRPr lang="en-US" sz="8000" cap="none" dirty="0"/>
          </a:p>
        </p:txBody>
      </p:sp>
    </p:spTree>
    <p:extLst>
      <p:ext uri="{BB962C8B-B14F-4D97-AF65-F5344CB8AC3E}">
        <p14:creationId xmlns:p14="http://schemas.microsoft.com/office/powerpoint/2010/main" val="2159603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EFBE7-93B4-AA44-82F0-A12376F69D14}"/>
              </a:ext>
            </a:extLst>
          </p:cNvPr>
          <p:cNvSpPr>
            <a:spLocks noGrp="1"/>
          </p:cNvSpPr>
          <p:nvPr>
            <p:ph type="title"/>
          </p:nvPr>
        </p:nvSpPr>
        <p:spPr>
          <a:xfrm>
            <a:off x="643517" y="198412"/>
            <a:ext cx="11045642" cy="972120"/>
          </a:xfrm>
        </p:spPr>
        <p:txBody>
          <a:bodyPr anchor="ctr">
            <a:normAutofit/>
          </a:bodyPr>
          <a:lstStyle/>
          <a:p>
            <a:pPr algn="ctr"/>
            <a:r>
              <a:rPr lang="en-US" dirty="0"/>
              <a:t>Project structure</a:t>
            </a:r>
          </a:p>
        </p:txBody>
      </p:sp>
      <p:sp>
        <p:nvSpPr>
          <p:cNvPr id="4" name="TextBox 3">
            <a:extLst>
              <a:ext uri="{FF2B5EF4-FFF2-40B4-BE49-F238E27FC236}">
                <a16:creationId xmlns:a16="http://schemas.microsoft.com/office/drawing/2014/main" id="{9212AE04-883B-F547-8EE2-485FAB94EBC8}"/>
              </a:ext>
            </a:extLst>
          </p:cNvPr>
          <p:cNvSpPr txBox="1"/>
          <p:nvPr/>
        </p:nvSpPr>
        <p:spPr>
          <a:xfrm>
            <a:off x="6166338" y="5251938"/>
            <a:ext cx="184731" cy="369332"/>
          </a:xfrm>
          <a:prstGeom prst="rect">
            <a:avLst/>
          </a:prstGeom>
          <a:noFill/>
        </p:spPr>
        <p:txBody>
          <a:bodyPr wrap="none" rtlCol="0">
            <a:spAutoFit/>
          </a:bodyPr>
          <a:lstStyle/>
          <a:p>
            <a:endParaRPr lang="en-US"/>
          </a:p>
        </p:txBody>
      </p:sp>
      <p:sp>
        <p:nvSpPr>
          <p:cNvPr id="17" name="Rectangle 16">
            <a:extLst>
              <a:ext uri="{FF2B5EF4-FFF2-40B4-BE49-F238E27FC236}">
                <a16:creationId xmlns:a16="http://schemas.microsoft.com/office/drawing/2014/main" id="{5A726899-E96D-4445-A9FD-87E3706CEB8A}"/>
              </a:ext>
            </a:extLst>
          </p:cNvPr>
          <p:cNvSpPr/>
          <p:nvPr/>
        </p:nvSpPr>
        <p:spPr>
          <a:xfrm>
            <a:off x="589729" y="1595717"/>
            <a:ext cx="11045642" cy="4751293"/>
          </a:xfrm>
          <a:prstGeom prst="rect">
            <a:avLst/>
          </a:prstGeom>
          <a:noFill/>
        </p:spPr>
      </p:sp>
      <p:sp>
        <p:nvSpPr>
          <p:cNvPr id="18" name="Freeform 17">
            <a:extLst>
              <a:ext uri="{FF2B5EF4-FFF2-40B4-BE49-F238E27FC236}">
                <a16:creationId xmlns:a16="http://schemas.microsoft.com/office/drawing/2014/main" id="{6307A290-09D4-5E46-A5EF-A8C88A89DC79}"/>
              </a:ext>
            </a:extLst>
          </p:cNvPr>
          <p:cNvSpPr/>
          <p:nvPr/>
        </p:nvSpPr>
        <p:spPr>
          <a:xfrm>
            <a:off x="589729" y="5492806"/>
            <a:ext cx="2761410" cy="852587"/>
          </a:xfrm>
          <a:custGeom>
            <a:avLst/>
            <a:gdLst>
              <a:gd name="connsiteX0" fmla="*/ 0 w 2761410"/>
              <a:gd name="connsiteY0" fmla="*/ 0 h 852587"/>
              <a:gd name="connsiteX1" fmla="*/ 2761410 w 2761410"/>
              <a:gd name="connsiteY1" fmla="*/ 0 h 852587"/>
              <a:gd name="connsiteX2" fmla="*/ 2761410 w 2761410"/>
              <a:gd name="connsiteY2" fmla="*/ 852587 h 852587"/>
              <a:gd name="connsiteX3" fmla="*/ 0 w 2761410"/>
              <a:gd name="connsiteY3" fmla="*/ 852587 h 852587"/>
              <a:gd name="connsiteX4" fmla="*/ 0 w 2761410"/>
              <a:gd name="connsiteY4" fmla="*/ 0 h 85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1410" h="852587">
                <a:moveTo>
                  <a:pt x="0" y="0"/>
                </a:moveTo>
                <a:lnTo>
                  <a:pt x="2761410" y="0"/>
                </a:lnTo>
                <a:lnTo>
                  <a:pt x="2761410" y="852587"/>
                </a:lnTo>
                <a:lnTo>
                  <a:pt x="0" y="852587"/>
                </a:lnTo>
                <a:lnTo>
                  <a:pt x="0" y="0"/>
                </a:lnTo>
                <a:close/>
              </a:path>
            </a:pathLst>
          </a:custGeom>
        </p:spPr>
        <p:style>
          <a:lnRef idx="1">
            <a:schemeClr val="accent5">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96392" tIns="156464" rIns="196392" bIns="156464" numCol="1" spcCol="1270" anchor="ctr" anchorCtr="0">
            <a:noAutofit/>
          </a:bodyPr>
          <a:lstStyle/>
          <a:p>
            <a:pPr marL="0" lvl="0" indent="0" algn="ctr" defTabSz="977900">
              <a:lnSpc>
                <a:spcPct val="90000"/>
              </a:lnSpc>
              <a:spcBef>
                <a:spcPct val="0"/>
              </a:spcBef>
              <a:spcAft>
                <a:spcPct val="35000"/>
              </a:spcAft>
              <a:buNone/>
            </a:pPr>
            <a:r>
              <a:rPr lang="en-US" sz="2200" b="1" kern="1200" dirty="0"/>
              <a:t>Core Framework</a:t>
            </a:r>
          </a:p>
        </p:txBody>
      </p:sp>
      <p:sp>
        <p:nvSpPr>
          <p:cNvPr id="19" name="Freeform 18">
            <a:extLst>
              <a:ext uri="{FF2B5EF4-FFF2-40B4-BE49-F238E27FC236}">
                <a16:creationId xmlns:a16="http://schemas.microsoft.com/office/drawing/2014/main" id="{13B3C714-6D24-3948-AC23-F7A80A3EE54E}"/>
              </a:ext>
            </a:extLst>
          </p:cNvPr>
          <p:cNvSpPr/>
          <p:nvPr/>
        </p:nvSpPr>
        <p:spPr>
          <a:xfrm>
            <a:off x="3351139" y="5492806"/>
            <a:ext cx="8284231" cy="852587"/>
          </a:xfrm>
          <a:custGeom>
            <a:avLst/>
            <a:gdLst>
              <a:gd name="connsiteX0" fmla="*/ 0 w 8284231"/>
              <a:gd name="connsiteY0" fmla="*/ 0 h 852587"/>
              <a:gd name="connsiteX1" fmla="*/ 8284231 w 8284231"/>
              <a:gd name="connsiteY1" fmla="*/ 0 h 852587"/>
              <a:gd name="connsiteX2" fmla="*/ 8284231 w 8284231"/>
              <a:gd name="connsiteY2" fmla="*/ 852587 h 852587"/>
              <a:gd name="connsiteX3" fmla="*/ 0 w 8284231"/>
              <a:gd name="connsiteY3" fmla="*/ 852587 h 852587"/>
              <a:gd name="connsiteX4" fmla="*/ 0 w 8284231"/>
              <a:gd name="connsiteY4" fmla="*/ 0 h 85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587">
                <a:moveTo>
                  <a:pt x="0" y="0"/>
                </a:moveTo>
                <a:lnTo>
                  <a:pt x="8284231" y="0"/>
                </a:lnTo>
                <a:lnTo>
                  <a:pt x="8284231" y="852587"/>
                </a:lnTo>
                <a:lnTo>
                  <a:pt x="0" y="852587"/>
                </a:lnTo>
                <a:lnTo>
                  <a:pt x="0" y="0"/>
                </a:lnTo>
                <a:close/>
              </a:path>
            </a:pathLst>
          </a:custGeom>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Foundation, </a:t>
            </a:r>
            <a:r>
              <a:rPr lang="en-US" sz="2200" kern="1200" dirty="0" err="1"/>
              <a:t>UIKit</a:t>
            </a:r>
            <a:r>
              <a:rPr lang="en-US" sz="2200" kern="1200" dirty="0"/>
              <a:t>, </a:t>
            </a:r>
            <a:r>
              <a:rPr lang="en-US" sz="2200" kern="1200" dirty="0" err="1"/>
              <a:t>CoreData</a:t>
            </a:r>
            <a:r>
              <a:rPr lang="en-US" sz="2200" kern="1200" dirty="0"/>
              <a:t>, </a:t>
            </a:r>
            <a:r>
              <a:rPr lang="en-US" sz="2200" kern="1200" dirty="0" err="1"/>
              <a:t>etc</a:t>
            </a:r>
            <a:endParaRPr lang="en-US" sz="2200" kern="1200" dirty="0"/>
          </a:p>
        </p:txBody>
      </p:sp>
      <p:sp>
        <p:nvSpPr>
          <p:cNvPr id="20" name="Freeform 19">
            <a:extLst>
              <a:ext uri="{FF2B5EF4-FFF2-40B4-BE49-F238E27FC236}">
                <a16:creationId xmlns:a16="http://schemas.microsoft.com/office/drawing/2014/main" id="{593F1382-7EE8-D64F-ACFD-EFD0A5DFC858}"/>
              </a:ext>
            </a:extLst>
          </p:cNvPr>
          <p:cNvSpPr/>
          <p:nvPr/>
        </p:nvSpPr>
        <p:spPr>
          <a:xfrm>
            <a:off x="589729" y="4194315"/>
            <a:ext cx="2761410" cy="1311281"/>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2944118"/>
              <a:satOff val="9586"/>
              <a:lumOff val="3333"/>
              <a:alphaOff val="0"/>
            </a:schemeClr>
          </a:lnRef>
          <a:fillRef idx="3">
            <a:schemeClr val="accent5">
              <a:hueOff val="2944118"/>
              <a:satOff val="9586"/>
              <a:lumOff val="3333"/>
              <a:alphaOff val="0"/>
            </a:schemeClr>
          </a:fillRef>
          <a:effectRef idx="2">
            <a:schemeClr val="accent5">
              <a:hueOff val="2944118"/>
              <a:satOff val="9586"/>
              <a:lumOff val="3333"/>
              <a:alphaOff val="0"/>
            </a:schemeClr>
          </a:effectRef>
          <a:fontRef idx="minor">
            <a:schemeClr val="lt1"/>
          </a:fontRef>
        </p:style>
        <p:txBody>
          <a:bodyPr spcFirstLastPara="0" vert="horz" wrap="square" lIns="196392" tIns="156464" rIns="196392" bIns="615413" numCol="1" spcCol="1270" anchor="ctr" anchorCtr="0">
            <a:noAutofit/>
          </a:bodyPr>
          <a:lstStyle/>
          <a:p>
            <a:pPr marL="0" lvl="0" indent="0" algn="ctr" defTabSz="977900">
              <a:lnSpc>
                <a:spcPct val="90000"/>
              </a:lnSpc>
              <a:spcBef>
                <a:spcPct val="0"/>
              </a:spcBef>
              <a:spcAft>
                <a:spcPct val="35000"/>
              </a:spcAft>
              <a:buNone/>
            </a:pPr>
            <a:r>
              <a:rPr lang="en-US" sz="2200" b="1" kern="1200" dirty="0"/>
              <a:t>Third Party Libraries</a:t>
            </a:r>
          </a:p>
        </p:txBody>
      </p:sp>
      <p:sp>
        <p:nvSpPr>
          <p:cNvPr id="21" name="Freeform 20">
            <a:extLst>
              <a:ext uri="{FF2B5EF4-FFF2-40B4-BE49-F238E27FC236}">
                <a16:creationId xmlns:a16="http://schemas.microsoft.com/office/drawing/2014/main" id="{EB970C22-CEE9-3E46-9EE9-BCDEEB4BDEE7}"/>
              </a:ext>
            </a:extLst>
          </p:cNvPr>
          <p:cNvSpPr/>
          <p:nvPr/>
        </p:nvSpPr>
        <p:spPr>
          <a:xfrm>
            <a:off x="3351139" y="4194315"/>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2926864"/>
              <a:satOff val="9822"/>
              <a:lumOff val="1005"/>
              <a:alphaOff val="0"/>
            </a:schemeClr>
          </a:lnRef>
          <a:fillRef idx="1">
            <a:schemeClr val="accent5">
              <a:tint val="40000"/>
              <a:alpha val="90000"/>
              <a:hueOff val="2926864"/>
              <a:satOff val="9822"/>
              <a:lumOff val="1005"/>
              <a:alphaOff val="0"/>
            </a:schemeClr>
          </a:fillRef>
          <a:effectRef idx="0">
            <a:schemeClr val="accent5">
              <a:tint val="40000"/>
              <a:alpha val="90000"/>
              <a:hueOff val="2926864"/>
              <a:satOff val="9822"/>
              <a:lumOff val="1005"/>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Install from </a:t>
            </a:r>
            <a:r>
              <a:rPr lang="en-US" sz="2200" kern="1200" dirty="0" err="1"/>
              <a:t>CocoaPods</a:t>
            </a:r>
            <a:r>
              <a:rPr lang="en-US" sz="2200" kern="1200" dirty="0"/>
              <a:t>, Carthage or import Framework directly</a:t>
            </a:r>
          </a:p>
        </p:txBody>
      </p:sp>
      <p:sp>
        <p:nvSpPr>
          <p:cNvPr id="22" name="Freeform 21">
            <a:extLst>
              <a:ext uri="{FF2B5EF4-FFF2-40B4-BE49-F238E27FC236}">
                <a16:creationId xmlns:a16="http://schemas.microsoft.com/office/drawing/2014/main" id="{2F2058A1-D87B-1542-8F6A-BB740AA988E4}"/>
              </a:ext>
            </a:extLst>
          </p:cNvPr>
          <p:cNvSpPr/>
          <p:nvPr/>
        </p:nvSpPr>
        <p:spPr>
          <a:xfrm>
            <a:off x="589728" y="2895823"/>
            <a:ext cx="2761411" cy="1311280"/>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5888237"/>
              <a:satOff val="19172"/>
              <a:lumOff val="6667"/>
              <a:alphaOff val="0"/>
            </a:schemeClr>
          </a:lnRef>
          <a:fillRef idx="3">
            <a:schemeClr val="accent5">
              <a:hueOff val="5888237"/>
              <a:satOff val="19172"/>
              <a:lumOff val="6667"/>
              <a:alphaOff val="0"/>
            </a:schemeClr>
          </a:fillRef>
          <a:effectRef idx="2">
            <a:schemeClr val="accent5">
              <a:hueOff val="5888237"/>
              <a:satOff val="19172"/>
              <a:lumOff val="6667"/>
              <a:alphaOff val="0"/>
            </a:schemeClr>
          </a:effectRef>
          <a:fontRef idx="minor">
            <a:schemeClr val="lt1"/>
          </a:fontRef>
        </p:style>
        <p:txBody>
          <a:bodyPr spcFirstLastPara="0" vert="horz" wrap="square" lIns="196393" tIns="156464" rIns="196392" bIns="615412" numCol="1" spcCol="1270" anchor="ctr" anchorCtr="0">
            <a:noAutofit/>
          </a:bodyPr>
          <a:lstStyle/>
          <a:p>
            <a:pPr marL="0" lvl="0" indent="0" algn="ctr" defTabSz="977900">
              <a:lnSpc>
                <a:spcPct val="90000"/>
              </a:lnSpc>
              <a:spcBef>
                <a:spcPct val="0"/>
              </a:spcBef>
              <a:spcAft>
                <a:spcPct val="35000"/>
              </a:spcAft>
              <a:buNone/>
            </a:pPr>
            <a:r>
              <a:rPr lang="en-US" sz="2200" b="1" kern="1200"/>
              <a:t>Business Logic</a:t>
            </a:r>
          </a:p>
        </p:txBody>
      </p:sp>
      <p:sp>
        <p:nvSpPr>
          <p:cNvPr id="23" name="Freeform 22">
            <a:extLst>
              <a:ext uri="{FF2B5EF4-FFF2-40B4-BE49-F238E27FC236}">
                <a16:creationId xmlns:a16="http://schemas.microsoft.com/office/drawing/2014/main" id="{E8280CEA-34D1-084E-824B-F66070EC4B42}"/>
              </a:ext>
            </a:extLst>
          </p:cNvPr>
          <p:cNvSpPr/>
          <p:nvPr/>
        </p:nvSpPr>
        <p:spPr>
          <a:xfrm>
            <a:off x="3351139" y="2895823"/>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5853729"/>
              <a:satOff val="19645"/>
              <a:lumOff val="2009"/>
              <a:alphaOff val="0"/>
            </a:schemeClr>
          </a:lnRef>
          <a:fillRef idx="1">
            <a:schemeClr val="accent5">
              <a:tint val="40000"/>
              <a:alpha val="90000"/>
              <a:hueOff val="5853729"/>
              <a:satOff val="19645"/>
              <a:lumOff val="2009"/>
              <a:alphaOff val="0"/>
            </a:schemeClr>
          </a:fillRef>
          <a:effectRef idx="0">
            <a:schemeClr val="accent5">
              <a:tint val="40000"/>
              <a:alpha val="90000"/>
              <a:hueOff val="5853729"/>
              <a:satOff val="19645"/>
              <a:lumOff val="2009"/>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API Service, Deep Link, Analytics, Calculation, </a:t>
            </a:r>
            <a:r>
              <a:rPr lang="en-US" sz="2200" kern="1200" dirty="0" err="1"/>
              <a:t>etc</a:t>
            </a:r>
            <a:endParaRPr lang="en-US" sz="2200" kern="1200" dirty="0"/>
          </a:p>
        </p:txBody>
      </p:sp>
      <p:sp>
        <p:nvSpPr>
          <p:cNvPr id="24" name="Freeform 23">
            <a:extLst>
              <a:ext uri="{FF2B5EF4-FFF2-40B4-BE49-F238E27FC236}">
                <a16:creationId xmlns:a16="http://schemas.microsoft.com/office/drawing/2014/main" id="{93E99CD6-86C6-3446-8E61-7C622B6A9D56}"/>
              </a:ext>
            </a:extLst>
          </p:cNvPr>
          <p:cNvSpPr/>
          <p:nvPr/>
        </p:nvSpPr>
        <p:spPr>
          <a:xfrm>
            <a:off x="589729" y="1597332"/>
            <a:ext cx="2761410" cy="1311281"/>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8832355"/>
              <a:satOff val="28758"/>
              <a:lumOff val="10000"/>
              <a:alphaOff val="0"/>
            </a:schemeClr>
          </a:lnRef>
          <a:fillRef idx="3">
            <a:schemeClr val="accent5">
              <a:hueOff val="8832355"/>
              <a:satOff val="28758"/>
              <a:lumOff val="10000"/>
              <a:alphaOff val="0"/>
            </a:schemeClr>
          </a:fillRef>
          <a:effectRef idx="2">
            <a:schemeClr val="accent5">
              <a:hueOff val="8832355"/>
              <a:satOff val="28758"/>
              <a:lumOff val="10000"/>
              <a:alphaOff val="0"/>
            </a:schemeClr>
          </a:effectRef>
          <a:fontRef idx="minor">
            <a:schemeClr val="lt1"/>
          </a:fontRef>
        </p:style>
        <p:txBody>
          <a:bodyPr spcFirstLastPara="0" vert="horz" wrap="square" lIns="196392" tIns="156464" rIns="196392" bIns="615413" numCol="1" spcCol="1270" anchor="ctr" anchorCtr="0">
            <a:noAutofit/>
          </a:bodyPr>
          <a:lstStyle/>
          <a:p>
            <a:pPr marL="0" lvl="0" indent="0" algn="ctr" defTabSz="977900">
              <a:lnSpc>
                <a:spcPct val="90000"/>
              </a:lnSpc>
              <a:spcBef>
                <a:spcPct val="0"/>
              </a:spcBef>
              <a:spcAft>
                <a:spcPct val="35000"/>
              </a:spcAft>
              <a:buNone/>
            </a:pPr>
            <a:r>
              <a:rPr lang="en-US" sz="2200" b="1" kern="1200"/>
              <a:t>UI</a:t>
            </a:r>
          </a:p>
        </p:txBody>
      </p:sp>
      <p:sp>
        <p:nvSpPr>
          <p:cNvPr id="25" name="Freeform 24">
            <a:extLst>
              <a:ext uri="{FF2B5EF4-FFF2-40B4-BE49-F238E27FC236}">
                <a16:creationId xmlns:a16="http://schemas.microsoft.com/office/drawing/2014/main" id="{FF0B5240-7492-E145-AB62-4A8707CA0575}"/>
              </a:ext>
            </a:extLst>
          </p:cNvPr>
          <p:cNvSpPr/>
          <p:nvPr/>
        </p:nvSpPr>
        <p:spPr>
          <a:xfrm>
            <a:off x="3351139" y="1609844"/>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8780593"/>
              <a:satOff val="29467"/>
              <a:lumOff val="3014"/>
              <a:alphaOff val="0"/>
            </a:schemeClr>
          </a:lnRef>
          <a:fillRef idx="1">
            <a:schemeClr val="accent5">
              <a:tint val="40000"/>
              <a:alpha val="90000"/>
              <a:hueOff val="8780593"/>
              <a:satOff val="29467"/>
              <a:lumOff val="3014"/>
              <a:alphaOff val="0"/>
            </a:schemeClr>
          </a:fillRef>
          <a:effectRef idx="0">
            <a:schemeClr val="accent5">
              <a:tint val="40000"/>
              <a:alpha val="90000"/>
              <a:hueOff val="8780593"/>
              <a:satOff val="29467"/>
              <a:lumOff val="3014"/>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a:t>View, User Action Handler</a:t>
            </a:r>
          </a:p>
        </p:txBody>
      </p:sp>
    </p:spTree>
    <p:extLst>
      <p:ext uri="{BB962C8B-B14F-4D97-AF65-F5344CB8AC3E}">
        <p14:creationId xmlns:p14="http://schemas.microsoft.com/office/powerpoint/2010/main" val="5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EFBE7-93B4-AA44-82F0-A12376F69D14}"/>
              </a:ext>
            </a:extLst>
          </p:cNvPr>
          <p:cNvSpPr>
            <a:spLocks noGrp="1"/>
          </p:cNvSpPr>
          <p:nvPr>
            <p:ph type="title"/>
          </p:nvPr>
        </p:nvSpPr>
        <p:spPr>
          <a:xfrm>
            <a:off x="643517" y="198412"/>
            <a:ext cx="11045642" cy="972120"/>
          </a:xfrm>
        </p:spPr>
        <p:txBody>
          <a:bodyPr anchor="ctr">
            <a:normAutofit/>
          </a:bodyPr>
          <a:lstStyle/>
          <a:p>
            <a:pPr algn="ctr"/>
            <a:r>
              <a:rPr lang="en-US" dirty="0"/>
              <a:t>Reusability</a:t>
            </a:r>
          </a:p>
        </p:txBody>
      </p:sp>
      <p:sp>
        <p:nvSpPr>
          <p:cNvPr id="4" name="TextBox 3">
            <a:extLst>
              <a:ext uri="{FF2B5EF4-FFF2-40B4-BE49-F238E27FC236}">
                <a16:creationId xmlns:a16="http://schemas.microsoft.com/office/drawing/2014/main" id="{9212AE04-883B-F547-8EE2-485FAB94EBC8}"/>
              </a:ext>
            </a:extLst>
          </p:cNvPr>
          <p:cNvSpPr txBox="1"/>
          <p:nvPr/>
        </p:nvSpPr>
        <p:spPr>
          <a:xfrm>
            <a:off x="6166338" y="5251938"/>
            <a:ext cx="184731" cy="369332"/>
          </a:xfrm>
          <a:prstGeom prst="rect">
            <a:avLst/>
          </a:prstGeom>
          <a:noFill/>
        </p:spPr>
        <p:txBody>
          <a:bodyPr wrap="none" rtlCol="0">
            <a:spAutoFit/>
          </a:bodyPr>
          <a:lstStyle/>
          <a:p>
            <a:endParaRPr lang="en-US"/>
          </a:p>
        </p:txBody>
      </p:sp>
      <p:sp>
        <p:nvSpPr>
          <p:cNvPr id="5" name="Rectangle 4">
            <a:extLst>
              <a:ext uri="{FF2B5EF4-FFF2-40B4-BE49-F238E27FC236}">
                <a16:creationId xmlns:a16="http://schemas.microsoft.com/office/drawing/2014/main" id="{A55A33AE-3278-0940-BC3D-10075307C5CC}"/>
              </a:ext>
            </a:extLst>
          </p:cNvPr>
          <p:cNvSpPr/>
          <p:nvPr/>
        </p:nvSpPr>
        <p:spPr>
          <a:xfrm>
            <a:off x="589729" y="1595717"/>
            <a:ext cx="11045642" cy="4751293"/>
          </a:xfrm>
          <a:prstGeom prst="rect">
            <a:avLst/>
          </a:prstGeom>
          <a:noFill/>
        </p:spPr>
      </p:sp>
      <p:sp>
        <p:nvSpPr>
          <p:cNvPr id="7" name="Freeform 6">
            <a:extLst>
              <a:ext uri="{FF2B5EF4-FFF2-40B4-BE49-F238E27FC236}">
                <a16:creationId xmlns:a16="http://schemas.microsoft.com/office/drawing/2014/main" id="{C8D5C9A3-579D-CB4B-AD70-D3D63AABF866}"/>
              </a:ext>
            </a:extLst>
          </p:cNvPr>
          <p:cNvSpPr/>
          <p:nvPr/>
        </p:nvSpPr>
        <p:spPr>
          <a:xfrm>
            <a:off x="589729" y="5492806"/>
            <a:ext cx="2761410" cy="852587"/>
          </a:xfrm>
          <a:custGeom>
            <a:avLst/>
            <a:gdLst>
              <a:gd name="connsiteX0" fmla="*/ 0 w 2761410"/>
              <a:gd name="connsiteY0" fmla="*/ 0 h 852587"/>
              <a:gd name="connsiteX1" fmla="*/ 2761410 w 2761410"/>
              <a:gd name="connsiteY1" fmla="*/ 0 h 852587"/>
              <a:gd name="connsiteX2" fmla="*/ 2761410 w 2761410"/>
              <a:gd name="connsiteY2" fmla="*/ 852587 h 852587"/>
              <a:gd name="connsiteX3" fmla="*/ 0 w 2761410"/>
              <a:gd name="connsiteY3" fmla="*/ 852587 h 852587"/>
              <a:gd name="connsiteX4" fmla="*/ 0 w 2761410"/>
              <a:gd name="connsiteY4" fmla="*/ 0 h 85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1410" h="852587">
                <a:moveTo>
                  <a:pt x="0" y="0"/>
                </a:moveTo>
                <a:lnTo>
                  <a:pt x="2761410" y="0"/>
                </a:lnTo>
                <a:lnTo>
                  <a:pt x="2761410" y="852587"/>
                </a:lnTo>
                <a:lnTo>
                  <a:pt x="0" y="852587"/>
                </a:lnTo>
                <a:lnTo>
                  <a:pt x="0" y="0"/>
                </a:lnTo>
                <a:close/>
              </a:path>
            </a:pathLst>
          </a:custGeom>
        </p:spPr>
        <p:style>
          <a:lnRef idx="1">
            <a:schemeClr val="accent5">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96392" tIns="156464" rIns="196392" bIns="156464" numCol="1" spcCol="1270" anchor="ctr" anchorCtr="0">
            <a:noAutofit/>
          </a:bodyPr>
          <a:lstStyle/>
          <a:p>
            <a:pPr marL="0" lvl="0" indent="0" algn="ctr" defTabSz="977900">
              <a:lnSpc>
                <a:spcPct val="90000"/>
              </a:lnSpc>
              <a:spcBef>
                <a:spcPct val="0"/>
              </a:spcBef>
              <a:spcAft>
                <a:spcPct val="35000"/>
              </a:spcAft>
              <a:buNone/>
            </a:pPr>
            <a:r>
              <a:rPr lang="en-US" sz="2200" b="1" kern="1200"/>
              <a:t>Core Framework</a:t>
            </a:r>
          </a:p>
        </p:txBody>
      </p:sp>
      <p:sp>
        <p:nvSpPr>
          <p:cNvPr id="8" name="Freeform 7">
            <a:extLst>
              <a:ext uri="{FF2B5EF4-FFF2-40B4-BE49-F238E27FC236}">
                <a16:creationId xmlns:a16="http://schemas.microsoft.com/office/drawing/2014/main" id="{B758E0DA-E5AB-B548-98F7-3A6293067C3B}"/>
              </a:ext>
            </a:extLst>
          </p:cNvPr>
          <p:cNvSpPr/>
          <p:nvPr/>
        </p:nvSpPr>
        <p:spPr>
          <a:xfrm>
            <a:off x="3351139" y="5492806"/>
            <a:ext cx="8284231" cy="852587"/>
          </a:xfrm>
          <a:custGeom>
            <a:avLst/>
            <a:gdLst>
              <a:gd name="connsiteX0" fmla="*/ 0 w 8284231"/>
              <a:gd name="connsiteY0" fmla="*/ 0 h 852587"/>
              <a:gd name="connsiteX1" fmla="*/ 8284231 w 8284231"/>
              <a:gd name="connsiteY1" fmla="*/ 0 h 852587"/>
              <a:gd name="connsiteX2" fmla="*/ 8284231 w 8284231"/>
              <a:gd name="connsiteY2" fmla="*/ 852587 h 852587"/>
              <a:gd name="connsiteX3" fmla="*/ 0 w 8284231"/>
              <a:gd name="connsiteY3" fmla="*/ 852587 h 852587"/>
              <a:gd name="connsiteX4" fmla="*/ 0 w 8284231"/>
              <a:gd name="connsiteY4" fmla="*/ 0 h 85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587">
                <a:moveTo>
                  <a:pt x="0" y="0"/>
                </a:moveTo>
                <a:lnTo>
                  <a:pt x="8284231" y="0"/>
                </a:lnTo>
                <a:lnTo>
                  <a:pt x="8284231" y="852587"/>
                </a:lnTo>
                <a:lnTo>
                  <a:pt x="0" y="852587"/>
                </a:lnTo>
                <a:lnTo>
                  <a:pt x="0" y="0"/>
                </a:lnTo>
                <a:close/>
              </a:path>
            </a:pathLst>
          </a:custGeom>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Most of them unless the device does not have the function</a:t>
            </a:r>
          </a:p>
          <a:p>
            <a:pPr marL="0" lvl="0" indent="0" algn="l" defTabSz="977900">
              <a:lnSpc>
                <a:spcPct val="90000"/>
              </a:lnSpc>
              <a:spcBef>
                <a:spcPct val="0"/>
              </a:spcBef>
              <a:spcAft>
                <a:spcPct val="35000"/>
              </a:spcAft>
              <a:buNone/>
            </a:pPr>
            <a:r>
              <a:rPr lang="en-US" sz="2200" b="1" i="1" kern="1200" dirty="0" err="1"/>
              <a:t>WebKit</a:t>
            </a:r>
            <a:r>
              <a:rPr lang="en-US" sz="2200" b="1" i="1" kern="1200" dirty="0"/>
              <a:t>, </a:t>
            </a:r>
            <a:r>
              <a:rPr lang="en-US" sz="2200" b="1" i="1" kern="1200" dirty="0" err="1"/>
              <a:t>BiometricKit</a:t>
            </a:r>
            <a:r>
              <a:rPr lang="en-US" sz="2200" b="1" i="1" kern="1200" dirty="0"/>
              <a:t> </a:t>
            </a:r>
            <a:r>
              <a:rPr lang="en-US" sz="2200" kern="1200" dirty="0"/>
              <a:t>on iOS &lt;&gt; </a:t>
            </a:r>
            <a:r>
              <a:rPr lang="en-US" sz="2200" b="1" i="1" kern="1200" dirty="0" err="1"/>
              <a:t>TVUIKit</a:t>
            </a:r>
            <a:r>
              <a:rPr lang="en-US" sz="2200" b="1" i="1" kern="1200" dirty="0"/>
              <a:t>, </a:t>
            </a:r>
            <a:r>
              <a:rPr lang="en-US" sz="2200" b="1" i="1" kern="1200" dirty="0" err="1"/>
              <a:t>TVServices</a:t>
            </a:r>
            <a:r>
              <a:rPr lang="en-US" sz="2200" b="1" i="1" kern="1200" dirty="0"/>
              <a:t> </a:t>
            </a:r>
            <a:r>
              <a:rPr lang="en-US" sz="2200" kern="1200" dirty="0"/>
              <a:t>on </a:t>
            </a:r>
            <a:r>
              <a:rPr lang="en-US" sz="2200" kern="1200" dirty="0" err="1"/>
              <a:t>tvOS</a:t>
            </a:r>
            <a:endParaRPr lang="en-US" sz="2200" kern="1200" dirty="0"/>
          </a:p>
        </p:txBody>
      </p:sp>
      <p:sp>
        <p:nvSpPr>
          <p:cNvPr id="9" name="Freeform 8">
            <a:extLst>
              <a:ext uri="{FF2B5EF4-FFF2-40B4-BE49-F238E27FC236}">
                <a16:creationId xmlns:a16="http://schemas.microsoft.com/office/drawing/2014/main" id="{D781B6B4-F7ED-444B-9762-2689AE5AAE44}"/>
              </a:ext>
            </a:extLst>
          </p:cNvPr>
          <p:cNvSpPr/>
          <p:nvPr/>
        </p:nvSpPr>
        <p:spPr>
          <a:xfrm>
            <a:off x="589729" y="4194315"/>
            <a:ext cx="2761410" cy="1311281"/>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2944118"/>
              <a:satOff val="9586"/>
              <a:lumOff val="3333"/>
              <a:alphaOff val="0"/>
            </a:schemeClr>
          </a:lnRef>
          <a:fillRef idx="3">
            <a:schemeClr val="accent5">
              <a:hueOff val="2944118"/>
              <a:satOff val="9586"/>
              <a:lumOff val="3333"/>
              <a:alphaOff val="0"/>
            </a:schemeClr>
          </a:fillRef>
          <a:effectRef idx="2">
            <a:schemeClr val="accent5">
              <a:hueOff val="2944118"/>
              <a:satOff val="9586"/>
              <a:lumOff val="3333"/>
              <a:alphaOff val="0"/>
            </a:schemeClr>
          </a:effectRef>
          <a:fontRef idx="minor">
            <a:schemeClr val="lt1"/>
          </a:fontRef>
        </p:style>
        <p:txBody>
          <a:bodyPr spcFirstLastPara="0" vert="horz" wrap="square" lIns="196392" tIns="156464" rIns="196392" bIns="615413" numCol="1" spcCol="1270" anchor="ctr" anchorCtr="0">
            <a:noAutofit/>
          </a:bodyPr>
          <a:lstStyle/>
          <a:p>
            <a:pPr marL="0" lvl="0" indent="0" algn="ctr" defTabSz="977900">
              <a:lnSpc>
                <a:spcPct val="90000"/>
              </a:lnSpc>
              <a:spcBef>
                <a:spcPct val="0"/>
              </a:spcBef>
              <a:spcAft>
                <a:spcPct val="35000"/>
              </a:spcAft>
              <a:buNone/>
            </a:pPr>
            <a:r>
              <a:rPr lang="en-US" sz="2200" b="1" kern="1200" dirty="0"/>
              <a:t>Third Party Libraries</a:t>
            </a:r>
          </a:p>
        </p:txBody>
      </p:sp>
      <p:sp>
        <p:nvSpPr>
          <p:cNvPr id="10" name="Freeform 9">
            <a:extLst>
              <a:ext uri="{FF2B5EF4-FFF2-40B4-BE49-F238E27FC236}">
                <a16:creationId xmlns:a16="http://schemas.microsoft.com/office/drawing/2014/main" id="{4A4866B7-A739-5443-81A7-6298ED3277F6}"/>
              </a:ext>
            </a:extLst>
          </p:cNvPr>
          <p:cNvSpPr/>
          <p:nvPr/>
        </p:nvSpPr>
        <p:spPr>
          <a:xfrm>
            <a:off x="3351139" y="4194315"/>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2926864"/>
              <a:satOff val="9822"/>
              <a:lumOff val="1005"/>
              <a:alphaOff val="0"/>
            </a:schemeClr>
          </a:lnRef>
          <a:fillRef idx="1">
            <a:schemeClr val="accent5">
              <a:tint val="40000"/>
              <a:alpha val="90000"/>
              <a:hueOff val="2926864"/>
              <a:satOff val="9822"/>
              <a:lumOff val="1005"/>
              <a:alphaOff val="0"/>
            </a:schemeClr>
          </a:fillRef>
          <a:effectRef idx="0">
            <a:schemeClr val="accent5">
              <a:tint val="40000"/>
              <a:alpha val="90000"/>
              <a:hueOff val="2926864"/>
              <a:satOff val="9822"/>
              <a:lumOff val="1005"/>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Most of them, except libraries from unsupported framework</a:t>
            </a:r>
          </a:p>
          <a:p>
            <a:pPr marL="0" lvl="0" indent="0" algn="l" defTabSz="977900">
              <a:lnSpc>
                <a:spcPct val="90000"/>
              </a:lnSpc>
              <a:spcBef>
                <a:spcPct val="0"/>
              </a:spcBef>
              <a:spcAft>
                <a:spcPct val="35000"/>
              </a:spcAft>
              <a:buNone/>
            </a:pPr>
            <a:r>
              <a:rPr lang="en-US" sz="2200" kern="1200" dirty="0"/>
              <a:t>Including </a:t>
            </a:r>
            <a:r>
              <a:rPr lang="en-US" sz="2200" b="1" i="1" kern="1200" dirty="0" err="1"/>
              <a:t>RxSwift</a:t>
            </a:r>
            <a:r>
              <a:rPr lang="en-US" sz="2200" b="1" i="1" kern="1200" dirty="0"/>
              <a:t>, </a:t>
            </a:r>
            <a:r>
              <a:rPr lang="en-US" sz="2200" b="1" i="1" kern="1200" dirty="0" err="1"/>
              <a:t>Alamofire</a:t>
            </a:r>
            <a:r>
              <a:rPr lang="en-US" sz="2200" b="1" i="1" kern="1200" dirty="0"/>
              <a:t>, </a:t>
            </a:r>
            <a:r>
              <a:rPr lang="en-US" sz="2200" b="1" i="1" kern="1200" dirty="0" err="1"/>
              <a:t>SwiftyJSON</a:t>
            </a:r>
            <a:r>
              <a:rPr lang="en-US" sz="2200" b="1" i="1" kern="1200" dirty="0"/>
              <a:t>, </a:t>
            </a:r>
            <a:r>
              <a:rPr lang="en-US" sz="2200" b="1" i="1" kern="1200" dirty="0" err="1"/>
              <a:t>Crashlytics</a:t>
            </a:r>
            <a:r>
              <a:rPr lang="en-US" sz="2200" kern="1200" dirty="0"/>
              <a:t>, </a:t>
            </a:r>
            <a:r>
              <a:rPr lang="en-US" sz="2200" kern="1200" dirty="0" err="1"/>
              <a:t>etc</a:t>
            </a:r>
            <a:endParaRPr lang="en-US" sz="2200" kern="1200" dirty="0"/>
          </a:p>
        </p:txBody>
      </p:sp>
      <p:sp>
        <p:nvSpPr>
          <p:cNvPr id="11" name="Freeform 10">
            <a:extLst>
              <a:ext uri="{FF2B5EF4-FFF2-40B4-BE49-F238E27FC236}">
                <a16:creationId xmlns:a16="http://schemas.microsoft.com/office/drawing/2014/main" id="{B314DB70-5A91-DA44-9DDA-73735B26BC02}"/>
              </a:ext>
            </a:extLst>
          </p:cNvPr>
          <p:cNvSpPr/>
          <p:nvPr/>
        </p:nvSpPr>
        <p:spPr>
          <a:xfrm>
            <a:off x="589728" y="2895823"/>
            <a:ext cx="2761411" cy="1311280"/>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5888237"/>
              <a:satOff val="19172"/>
              <a:lumOff val="6667"/>
              <a:alphaOff val="0"/>
            </a:schemeClr>
          </a:lnRef>
          <a:fillRef idx="3">
            <a:schemeClr val="accent5">
              <a:hueOff val="5888237"/>
              <a:satOff val="19172"/>
              <a:lumOff val="6667"/>
              <a:alphaOff val="0"/>
            </a:schemeClr>
          </a:fillRef>
          <a:effectRef idx="2">
            <a:schemeClr val="accent5">
              <a:hueOff val="5888237"/>
              <a:satOff val="19172"/>
              <a:lumOff val="6667"/>
              <a:alphaOff val="0"/>
            </a:schemeClr>
          </a:effectRef>
          <a:fontRef idx="minor">
            <a:schemeClr val="lt1"/>
          </a:fontRef>
        </p:style>
        <p:txBody>
          <a:bodyPr spcFirstLastPara="0" vert="horz" wrap="square" lIns="196393" tIns="156464" rIns="196392" bIns="615412" numCol="1" spcCol="1270" anchor="ctr" anchorCtr="0">
            <a:noAutofit/>
          </a:bodyPr>
          <a:lstStyle/>
          <a:p>
            <a:pPr marL="0" lvl="0" indent="0" algn="ctr" defTabSz="977900">
              <a:lnSpc>
                <a:spcPct val="90000"/>
              </a:lnSpc>
              <a:spcBef>
                <a:spcPct val="0"/>
              </a:spcBef>
              <a:spcAft>
                <a:spcPct val="35000"/>
              </a:spcAft>
              <a:buNone/>
            </a:pPr>
            <a:r>
              <a:rPr lang="en-US" sz="2200" b="1" kern="1200"/>
              <a:t>Business Logic</a:t>
            </a:r>
          </a:p>
        </p:txBody>
      </p:sp>
      <p:sp>
        <p:nvSpPr>
          <p:cNvPr id="12" name="Freeform 11">
            <a:extLst>
              <a:ext uri="{FF2B5EF4-FFF2-40B4-BE49-F238E27FC236}">
                <a16:creationId xmlns:a16="http://schemas.microsoft.com/office/drawing/2014/main" id="{544BC6AC-44A9-1849-A081-2D084D1A24B5}"/>
              </a:ext>
            </a:extLst>
          </p:cNvPr>
          <p:cNvSpPr/>
          <p:nvPr/>
        </p:nvSpPr>
        <p:spPr>
          <a:xfrm>
            <a:off x="3351139" y="2895823"/>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5853729"/>
              <a:satOff val="19645"/>
              <a:lumOff val="2009"/>
              <a:alphaOff val="0"/>
            </a:schemeClr>
          </a:lnRef>
          <a:fillRef idx="1">
            <a:schemeClr val="accent5">
              <a:tint val="40000"/>
              <a:alpha val="90000"/>
              <a:hueOff val="5853729"/>
              <a:satOff val="19645"/>
              <a:lumOff val="2009"/>
              <a:alphaOff val="0"/>
            </a:schemeClr>
          </a:fillRef>
          <a:effectRef idx="0">
            <a:schemeClr val="accent5">
              <a:tint val="40000"/>
              <a:alpha val="90000"/>
              <a:hueOff val="5853729"/>
              <a:satOff val="19645"/>
              <a:lumOff val="2009"/>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Most of them, as well as the feature is adaptable on the device</a:t>
            </a:r>
          </a:p>
        </p:txBody>
      </p:sp>
      <p:sp>
        <p:nvSpPr>
          <p:cNvPr id="13" name="Freeform 12">
            <a:extLst>
              <a:ext uri="{FF2B5EF4-FFF2-40B4-BE49-F238E27FC236}">
                <a16:creationId xmlns:a16="http://schemas.microsoft.com/office/drawing/2014/main" id="{BE97A5B8-E7FA-3A4D-ACA4-0D2DF27D7281}"/>
              </a:ext>
            </a:extLst>
          </p:cNvPr>
          <p:cNvSpPr/>
          <p:nvPr/>
        </p:nvSpPr>
        <p:spPr>
          <a:xfrm>
            <a:off x="589729" y="1597332"/>
            <a:ext cx="2761410" cy="1311281"/>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8832355"/>
              <a:satOff val="28758"/>
              <a:lumOff val="10000"/>
              <a:alphaOff val="0"/>
            </a:schemeClr>
          </a:lnRef>
          <a:fillRef idx="3">
            <a:schemeClr val="accent5">
              <a:hueOff val="8832355"/>
              <a:satOff val="28758"/>
              <a:lumOff val="10000"/>
              <a:alphaOff val="0"/>
            </a:schemeClr>
          </a:fillRef>
          <a:effectRef idx="2">
            <a:schemeClr val="accent5">
              <a:hueOff val="8832355"/>
              <a:satOff val="28758"/>
              <a:lumOff val="10000"/>
              <a:alphaOff val="0"/>
            </a:schemeClr>
          </a:effectRef>
          <a:fontRef idx="minor">
            <a:schemeClr val="lt1"/>
          </a:fontRef>
        </p:style>
        <p:txBody>
          <a:bodyPr spcFirstLastPara="0" vert="horz" wrap="square" lIns="196392" tIns="156464" rIns="196392" bIns="615413" numCol="1" spcCol="1270" anchor="ctr" anchorCtr="0">
            <a:noAutofit/>
          </a:bodyPr>
          <a:lstStyle/>
          <a:p>
            <a:pPr marL="0" lvl="0" indent="0" algn="ctr" defTabSz="977900">
              <a:lnSpc>
                <a:spcPct val="90000"/>
              </a:lnSpc>
              <a:spcBef>
                <a:spcPct val="0"/>
              </a:spcBef>
              <a:spcAft>
                <a:spcPct val="35000"/>
              </a:spcAft>
              <a:buNone/>
            </a:pPr>
            <a:r>
              <a:rPr lang="en-US" sz="2200" b="1" kern="1200"/>
              <a:t>UI</a:t>
            </a:r>
          </a:p>
        </p:txBody>
      </p:sp>
      <p:sp>
        <p:nvSpPr>
          <p:cNvPr id="14" name="Freeform 13">
            <a:extLst>
              <a:ext uri="{FF2B5EF4-FFF2-40B4-BE49-F238E27FC236}">
                <a16:creationId xmlns:a16="http://schemas.microsoft.com/office/drawing/2014/main" id="{994EC8C0-C459-2642-A03D-A5A4CE41CB78}"/>
              </a:ext>
            </a:extLst>
          </p:cNvPr>
          <p:cNvSpPr/>
          <p:nvPr/>
        </p:nvSpPr>
        <p:spPr>
          <a:xfrm>
            <a:off x="3351139" y="1609844"/>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8780593"/>
              <a:satOff val="29467"/>
              <a:lumOff val="3014"/>
              <a:alphaOff val="0"/>
            </a:schemeClr>
          </a:lnRef>
          <a:fillRef idx="1">
            <a:schemeClr val="accent5">
              <a:tint val="40000"/>
              <a:alpha val="90000"/>
              <a:hueOff val="8780593"/>
              <a:satOff val="29467"/>
              <a:lumOff val="3014"/>
              <a:alphaOff val="0"/>
            </a:schemeClr>
          </a:fillRef>
          <a:effectRef idx="0">
            <a:schemeClr val="accent5">
              <a:tint val="40000"/>
              <a:alpha val="90000"/>
              <a:hueOff val="8780593"/>
              <a:satOff val="29467"/>
              <a:lumOff val="3014"/>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Very little, unless it is very basic</a:t>
            </a:r>
          </a:p>
        </p:txBody>
      </p:sp>
    </p:spTree>
    <p:extLst>
      <p:ext uri="{BB962C8B-B14F-4D97-AF65-F5344CB8AC3E}">
        <p14:creationId xmlns:p14="http://schemas.microsoft.com/office/powerpoint/2010/main" val="412972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1" name="Rectangle 10">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3"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5" name="Rectangle 14">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CCB516-EDF2-294B-B03C-2E1E8C46678C}"/>
              </a:ext>
            </a:extLst>
          </p:cNvPr>
          <p:cNvSpPr>
            <a:spLocks noGrp="1"/>
          </p:cNvSpPr>
          <p:nvPr>
            <p:ph type="title"/>
          </p:nvPr>
        </p:nvSpPr>
        <p:spPr>
          <a:xfrm>
            <a:off x="1720099" y="1653731"/>
            <a:ext cx="8110584" cy="3935906"/>
          </a:xfrm>
        </p:spPr>
        <p:txBody>
          <a:bodyPr vert="horz" lIns="91440" tIns="45720" rIns="91440" bIns="45720" rtlCol="0" anchor="t">
            <a:normAutofit/>
          </a:bodyPr>
          <a:lstStyle/>
          <a:p>
            <a:r>
              <a:rPr lang="en-US" sz="8800" cap="all"/>
              <a:t>Demo</a:t>
            </a:r>
          </a:p>
        </p:txBody>
      </p:sp>
    </p:spTree>
    <p:extLst>
      <p:ext uri="{BB962C8B-B14F-4D97-AF65-F5344CB8AC3E}">
        <p14:creationId xmlns:p14="http://schemas.microsoft.com/office/powerpoint/2010/main" val="4236887025"/>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1" name="Rectangle 10">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3"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5" name="Rectangle 14">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CCB516-EDF2-294B-B03C-2E1E8C46678C}"/>
              </a:ext>
            </a:extLst>
          </p:cNvPr>
          <p:cNvSpPr>
            <a:spLocks noGrp="1"/>
          </p:cNvSpPr>
          <p:nvPr>
            <p:ph type="title"/>
          </p:nvPr>
        </p:nvSpPr>
        <p:spPr>
          <a:xfrm>
            <a:off x="1720099" y="1653731"/>
            <a:ext cx="8110584" cy="3935906"/>
          </a:xfrm>
        </p:spPr>
        <p:txBody>
          <a:bodyPr vert="horz" lIns="91440" tIns="45720" rIns="91440" bIns="45720" rtlCol="0" anchor="t">
            <a:normAutofit/>
          </a:bodyPr>
          <a:lstStyle/>
          <a:p>
            <a:r>
              <a:rPr lang="en-US" sz="8800" cap="all" dirty="0"/>
              <a:t>Notes</a:t>
            </a:r>
          </a:p>
        </p:txBody>
      </p:sp>
    </p:spTree>
    <p:extLst>
      <p:ext uri="{BB962C8B-B14F-4D97-AF65-F5344CB8AC3E}">
        <p14:creationId xmlns:p14="http://schemas.microsoft.com/office/powerpoint/2010/main" val="2901281552"/>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43F3-3CBC-574E-B370-CB5152DD35F5}"/>
              </a:ext>
            </a:extLst>
          </p:cNvPr>
          <p:cNvSpPr>
            <a:spLocks noGrp="1"/>
          </p:cNvSpPr>
          <p:nvPr>
            <p:ph type="title"/>
          </p:nvPr>
        </p:nvSpPr>
        <p:spPr/>
        <p:txBody>
          <a:bodyPr>
            <a:normAutofit/>
          </a:bodyPr>
          <a:lstStyle/>
          <a:p>
            <a:r>
              <a:rPr lang="en-US" sz="4400" dirty="0"/>
              <a:t>Fastlane</a:t>
            </a:r>
          </a:p>
        </p:txBody>
      </p:sp>
      <p:sp>
        <p:nvSpPr>
          <p:cNvPr id="3" name="Content Placeholder 2">
            <a:extLst>
              <a:ext uri="{FF2B5EF4-FFF2-40B4-BE49-F238E27FC236}">
                <a16:creationId xmlns:a16="http://schemas.microsoft.com/office/drawing/2014/main" id="{A99804A4-55D5-7844-AA06-0D5ACAD79C7C}"/>
              </a:ext>
            </a:extLst>
          </p:cNvPr>
          <p:cNvSpPr>
            <a:spLocks noGrp="1"/>
          </p:cNvSpPr>
          <p:nvPr>
            <p:ph idx="1"/>
          </p:nvPr>
        </p:nvSpPr>
        <p:spPr/>
        <p:txBody>
          <a:bodyPr>
            <a:normAutofit/>
          </a:bodyPr>
          <a:lstStyle/>
          <a:p>
            <a:r>
              <a:rPr lang="en-US" sz="4000" dirty="0"/>
              <a:t>Fastlane is not supporting </a:t>
            </a:r>
            <a:r>
              <a:rPr lang="en-US" sz="4000" dirty="0" err="1"/>
              <a:t>tvOS</a:t>
            </a:r>
            <a:r>
              <a:rPr lang="en-US" sz="4000" dirty="0"/>
              <a:t> officially </a:t>
            </a:r>
          </a:p>
          <a:p>
            <a:r>
              <a:rPr lang="en-US" sz="4000" dirty="0"/>
              <a:t>Using </a:t>
            </a:r>
            <a:r>
              <a:rPr lang="en-US" sz="4000" b="1" i="1" dirty="0"/>
              <a:t>platform </a:t>
            </a:r>
            <a:r>
              <a:rPr lang="en-US" sz="4000" b="1" i="1"/>
              <a:t>tvos</a:t>
            </a:r>
            <a:r>
              <a:rPr lang="en-US" sz="4000"/>
              <a:t> </a:t>
            </a:r>
            <a:r>
              <a:rPr lang="en-US" sz="4000" dirty="0"/>
              <a:t>to define lane</a:t>
            </a:r>
          </a:p>
        </p:txBody>
      </p:sp>
    </p:spTree>
    <p:extLst>
      <p:ext uri="{BB962C8B-B14F-4D97-AF65-F5344CB8AC3E}">
        <p14:creationId xmlns:p14="http://schemas.microsoft.com/office/powerpoint/2010/main" val="2157011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A204626-2220-4678-A939-FD94EA7B5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6B4CDC4C-5638-3E46-8840-30B7C8F5E7D5}"/>
              </a:ext>
            </a:extLst>
          </p:cNvPr>
          <p:cNvPicPr>
            <a:picLocks noGrp="1" noChangeAspect="1"/>
          </p:cNvPicPr>
          <p:nvPr>
            <p:ph idx="1"/>
          </p:nvPr>
        </p:nvPicPr>
        <p:blipFill>
          <a:blip r:embed="rId3"/>
          <a:stretch>
            <a:fillRect/>
          </a:stretch>
        </p:blipFill>
        <p:spPr>
          <a:xfrm>
            <a:off x="8587620" y="846962"/>
            <a:ext cx="2853630" cy="2853630"/>
          </a:xfrm>
        </p:spPr>
      </p:pic>
      <p:sp>
        <p:nvSpPr>
          <p:cNvPr id="65" name="Rectangle 64">
            <a:extLst>
              <a:ext uri="{FF2B5EF4-FFF2-40B4-BE49-F238E27FC236}">
                <a16:creationId xmlns:a16="http://schemas.microsoft.com/office/drawing/2014/main" id="{EB97D8A6-1C5A-42B6-AE78-F3D0F9BDF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8" name="Content Placeholder 4">
            <a:extLst>
              <a:ext uri="{FF2B5EF4-FFF2-40B4-BE49-F238E27FC236}">
                <a16:creationId xmlns:a16="http://schemas.microsoft.com/office/drawing/2014/main" id="{E6E3C4C9-E100-1641-B6E3-9C6A64C253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84304" y="1156534"/>
            <a:ext cx="3693052" cy="3693052"/>
          </a:xfrm>
          <a:prstGeom prst="rect">
            <a:avLst/>
          </a:prstGeom>
        </p:spPr>
      </p:pic>
      <p:pic>
        <p:nvPicPr>
          <p:cNvPr id="17" name="Picture 16">
            <a:extLst>
              <a:ext uri="{FF2B5EF4-FFF2-40B4-BE49-F238E27FC236}">
                <a16:creationId xmlns:a16="http://schemas.microsoft.com/office/drawing/2014/main" id="{BB01024B-9E01-DB4B-8E86-9FE7E714BA4D}"/>
              </a:ext>
            </a:extLst>
          </p:cNvPr>
          <p:cNvPicPr>
            <a:picLocks noChangeAspect="1"/>
          </p:cNvPicPr>
          <p:nvPr/>
        </p:nvPicPr>
        <p:blipFill>
          <a:blip r:embed="rId6"/>
          <a:stretch>
            <a:fillRect/>
          </a:stretch>
        </p:blipFill>
        <p:spPr>
          <a:xfrm>
            <a:off x="8984952" y="4099406"/>
            <a:ext cx="2054980" cy="2054980"/>
          </a:xfrm>
          <a:prstGeom prst="rect">
            <a:avLst/>
          </a:prstGeom>
        </p:spPr>
      </p:pic>
      <p:pic>
        <p:nvPicPr>
          <p:cNvPr id="21" name="Picture 20">
            <a:extLst>
              <a:ext uri="{FF2B5EF4-FFF2-40B4-BE49-F238E27FC236}">
                <a16:creationId xmlns:a16="http://schemas.microsoft.com/office/drawing/2014/main" id="{4E39C3AE-0DB8-D94F-9171-2A6A5E4E3DE1}"/>
              </a:ext>
            </a:extLst>
          </p:cNvPr>
          <p:cNvPicPr>
            <a:picLocks noChangeAspect="1"/>
          </p:cNvPicPr>
          <p:nvPr/>
        </p:nvPicPr>
        <p:blipFill>
          <a:blip r:embed="rId7"/>
          <a:stretch>
            <a:fillRect/>
          </a:stretch>
        </p:blipFill>
        <p:spPr>
          <a:xfrm>
            <a:off x="8518197" y="779532"/>
            <a:ext cx="2988489" cy="2988489"/>
          </a:xfrm>
          <a:prstGeom prst="rect">
            <a:avLst/>
          </a:prstGeom>
        </p:spPr>
      </p:pic>
      <p:pic>
        <p:nvPicPr>
          <p:cNvPr id="26" name="Picture 25">
            <a:extLst>
              <a:ext uri="{FF2B5EF4-FFF2-40B4-BE49-F238E27FC236}">
                <a16:creationId xmlns:a16="http://schemas.microsoft.com/office/drawing/2014/main" id="{60CA9E90-6A11-B347-8342-EC9020674904}"/>
              </a:ext>
            </a:extLst>
          </p:cNvPr>
          <p:cNvPicPr>
            <a:picLocks noChangeAspect="1"/>
          </p:cNvPicPr>
          <p:nvPr/>
        </p:nvPicPr>
        <p:blipFill>
          <a:blip r:embed="rId8"/>
          <a:stretch>
            <a:fillRect/>
          </a:stretch>
        </p:blipFill>
        <p:spPr>
          <a:xfrm>
            <a:off x="9132601" y="4201395"/>
            <a:ext cx="1759680" cy="1759680"/>
          </a:xfrm>
          <a:prstGeom prst="rect">
            <a:avLst/>
          </a:prstGeom>
        </p:spPr>
      </p:pic>
      <p:pic>
        <p:nvPicPr>
          <p:cNvPr id="36" name="Picture 35">
            <a:extLst>
              <a:ext uri="{FF2B5EF4-FFF2-40B4-BE49-F238E27FC236}">
                <a16:creationId xmlns:a16="http://schemas.microsoft.com/office/drawing/2014/main" id="{080645AD-DB0A-464B-9F9E-873D2D893076}"/>
              </a:ext>
            </a:extLst>
          </p:cNvPr>
          <p:cNvPicPr>
            <a:picLocks noChangeAspect="1"/>
          </p:cNvPicPr>
          <p:nvPr/>
        </p:nvPicPr>
        <p:blipFill>
          <a:blip r:embed="rId9"/>
          <a:stretch>
            <a:fillRect/>
          </a:stretch>
        </p:blipFill>
        <p:spPr>
          <a:xfrm>
            <a:off x="9074670" y="515577"/>
            <a:ext cx="1798559" cy="3103148"/>
          </a:xfrm>
          <a:prstGeom prst="rect">
            <a:avLst/>
          </a:prstGeom>
        </p:spPr>
      </p:pic>
      <p:pic>
        <p:nvPicPr>
          <p:cNvPr id="43" name="Picture 42">
            <a:extLst>
              <a:ext uri="{FF2B5EF4-FFF2-40B4-BE49-F238E27FC236}">
                <a16:creationId xmlns:a16="http://schemas.microsoft.com/office/drawing/2014/main" id="{3574AB6C-5B5D-9C49-81CF-45A9973A56EB}"/>
              </a:ext>
            </a:extLst>
          </p:cNvPr>
          <p:cNvPicPr>
            <a:picLocks noChangeAspect="1"/>
          </p:cNvPicPr>
          <p:nvPr/>
        </p:nvPicPr>
        <p:blipFill>
          <a:blip r:embed="rId10"/>
          <a:stretch>
            <a:fillRect/>
          </a:stretch>
        </p:blipFill>
        <p:spPr>
          <a:xfrm>
            <a:off x="9100070" y="3782033"/>
            <a:ext cx="1951355" cy="2394313"/>
          </a:xfrm>
          <a:prstGeom prst="rect">
            <a:avLst/>
          </a:prstGeom>
        </p:spPr>
      </p:pic>
      <p:pic>
        <p:nvPicPr>
          <p:cNvPr id="45" name="Picture 44">
            <a:extLst>
              <a:ext uri="{FF2B5EF4-FFF2-40B4-BE49-F238E27FC236}">
                <a16:creationId xmlns:a16="http://schemas.microsoft.com/office/drawing/2014/main" id="{BC3A7F24-11B6-1F43-83E7-68939A5F0A53}"/>
              </a:ext>
            </a:extLst>
          </p:cNvPr>
          <p:cNvPicPr>
            <a:picLocks noChangeAspect="1"/>
          </p:cNvPicPr>
          <p:nvPr/>
        </p:nvPicPr>
        <p:blipFill>
          <a:blip r:embed="rId11"/>
          <a:stretch>
            <a:fillRect/>
          </a:stretch>
        </p:blipFill>
        <p:spPr>
          <a:xfrm>
            <a:off x="8413259" y="457058"/>
            <a:ext cx="3324975" cy="3324975"/>
          </a:xfrm>
          <a:prstGeom prst="rect">
            <a:avLst/>
          </a:prstGeom>
        </p:spPr>
      </p:pic>
      <p:pic>
        <p:nvPicPr>
          <p:cNvPr id="54" name="Picture 53">
            <a:extLst>
              <a:ext uri="{FF2B5EF4-FFF2-40B4-BE49-F238E27FC236}">
                <a16:creationId xmlns:a16="http://schemas.microsoft.com/office/drawing/2014/main" id="{C4FBC0BB-3E60-DC45-8524-B15AE38BFFF6}"/>
              </a:ext>
            </a:extLst>
          </p:cNvPr>
          <p:cNvPicPr>
            <a:picLocks noChangeAspect="1"/>
          </p:cNvPicPr>
          <p:nvPr/>
        </p:nvPicPr>
        <p:blipFill>
          <a:blip r:embed="rId12"/>
          <a:stretch>
            <a:fillRect/>
          </a:stretch>
        </p:blipFill>
        <p:spPr>
          <a:xfrm>
            <a:off x="9098544" y="4117442"/>
            <a:ext cx="1966788" cy="1966788"/>
          </a:xfrm>
          <a:prstGeom prst="rect">
            <a:avLst/>
          </a:prstGeom>
        </p:spPr>
      </p:pic>
      <p:sp>
        <p:nvSpPr>
          <p:cNvPr id="2" name="Rectangle 1">
            <a:extLst>
              <a:ext uri="{FF2B5EF4-FFF2-40B4-BE49-F238E27FC236}">
                <a16:creationId xmlns:a16="http://schemas.microsoft.com/office/drawing/2014/main" id="{1CD52C00-F91A-0C4E-A4EE-C287CA5D507F}"/>
              </a:ext>
            </a:extLst>
          </p:cNvPr>
          <p:cNvSpPr/>
          <p:nvPr/>
        </p:nvSpPr>
        <p:spPr>
          <a:xfrm>
            <a:off x="326570" y="5253233"/>
            <a:ext cx="6743701" cy="1384995"/>
          </a:xfrm>
          <a:prstGeom prst="rect">
            <a:avLst/>
          </a:prstGeom>
        </p:spPr>
        <p:txBody>
          <a:bodyPr wrap="square">
            <a:spAutoFit/>
          </a:bodyPr>
          <a:lstStyle/>
          <a:p>
            <a:pPr algn="ctr"/>
            <a:r>
              <a:rPr lang="en-US" sz="2800" i="1" dirty="0"/>
              <a:t>“People who are really serious about software should make their own hardware”</a:t>
            </a:r>
          </a:p>
          <a:p>
            <a:pPr algn="ctr"/>
            <a:r>
              <a:rPr lang="en-US" sz="2800" b="1" dirty="0"/>
              <a:t>							Alan Kay</a:t>
            </a:r>
          </a:p>
        </p:txBody>
      </p:sp>
    </p:spTree>
    <p:extLst>
      <p:ext uri="{BB962C8B-B14F-4D97-AF65-F5344CB8AC3E}">
        <p14:creationId xmlns:p14="http://schemas.microsoft.com/office/powerpoint/2010/main" val="424887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
                                        <p:tgtEl>
                                          <p:spTgt spid="21"/>
                                        </p:tgtEl>
                                      </p:cBhvr>
                                    </p:animEffect>
                                    <p:set>
                                      <p:cBhvr>
                                        <p:cTn id="15" dur="1" fill="hold">
                                          <p:stCondLst>
                                            <p:cond delay="99"/>
                                          </p:stCondLst>
                                        </p:cTn>
                                        <p:tgtEl>
                                          <p:spTgt spid="21"/>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100"/>
                                        <p:tgtEl>
                                          <p:spTgt spid="26"/>
                                        </p:tgtEl>
                                      </p:cBhvr>
                                    </p:animEffect>
                                    <p:set>
                                      <p:cBhvr>
                                        <p:cTn id="18" dur="1" fill="hold">
                                          <p:stCondLst>
                                            <p:cond delay="99"/>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100"/>
                                        <p:tgtEl>
                                          <p:spTgt spid="13"/>
                                        </p:tgtEl>
                                      </p:cBhvr>
                                    </p:animEffect>
                                    <p:set>
                                      <p:cBhvr>
                                        <p:cTn id="31" dur="1" fill="hold">
                                          <p:stCondLst>
                                            <p:cond delay="99"/>
                                          </p:stCondLst>
                                        </p:cTn>
                                        <p:tgtEl>
                                          <p:spTgt spid="13"/>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100"/>
                                        <p:tgtEl>
                                          <p:spTgt spid="17"/>
                                        </p:tgtEl>
                                      </p:cBhvr>
                                    </p:animEffect>
                                    <p:set>
                                      <p:cBhvr>
                                        <p:cTn id="34" dur="1" fill="hold">
                                          <p:stCondLst>
                                            <p:cond delay="99"/>
                                          </p:stCondLst>
                                        </p:cTn>
                                        <p:tgtEl>
                                          <p:spTgt spid="1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100"/>
                                        <p:tgtEl>
                                          <p:spTgt spid="43"/>
                                        </p:tgtEl>
                                      </p:cBhvr>
                                    </p:animEffect>
                                  </p:childTnLst>
                                </p:cTn>
                              </p:par>
                              <p:par>
                                <p:cTn id="40" presetID="10" presetClass="entr" presetSubtype="0" fill="hold"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1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100"/>
                                        <p:tgtEl>
                                          <p:spTgt spid="36"/>
                                        </p:tgtEl>
                                      </p:cBhvr>
                                    </p:animEffect>
                                    <p:set>
                                      <p:cBhvr>
                                        <p:cTn id="47" dur="1" fill="hold">
                                          <p:stCondLst>
                                            <p:cond delay="99"/>
                                          </p:stCondLst>
                                        </p:cTn>
                                        <p:tgtEl>
                                          <p:spTgt spid="36"/>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100"/>
                                        <p:tgtEl>
                                          <p:spTgt spid="43"/>
                                        </p:tgtEl>
                                      </p:cBhvr>
                                    </p:animEffect>
                                    <p:set>
                                      <p:cBhvr>
                                        <p:cTn id="50" dur="1" fill="hold">
                                          <p:stCondLst>
                                            <p:cond delay="99"/>
                                          </p:stCondLst>
                                        </p:cTn>
                                        <p:tgtEl>
                                          <p:spTgt spid="4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ipe(down)">
                                      <p:cBhvr>
                                        <p:cTn id="55" dur="580">
                                          <p:stCondLst>
                                            <p:cond delay="0"/>
                                          </p:stCondLst>
                                        </p:cTn>
                                        <p:tgtEl>
                                          <p:spTgt spid="45"/>
                                        </p:tgtEl>
                                      </p:cBhvr>
                                    </p:animEffect>
                                    <p:anim calcmode="lin" valueType="num">
                                      <p:cBhvr>
                                        <p:cTn id="56"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61" dur="26">
                                          <p:stCondLst>
                                            <p:cond delay="650"/>
                                          </p:stCondLst>
                                        </p:cTn>
                                        <p:tgtEl>
                                          <p:spTgt spid="45"/>
                                        </p:tgtEl>
                                      </p:cBhvr>
                                      <p:to x="100000" y="60000"/>
                                    </p:animScale>
                                    <p:animScale>
                                      <p:cBhvr>
                                        <p:cTn id="62" dur="166" decel="50000">
                                          <p:stCondLst>
                                            <p:cond delay="676"/>
                                          </p:stCondLst>
                                        </p:cTn>
                                        <p:tgtEl>
                                          <p:spTgt spid="45"/>
                                        </p:tgtEl>
                                      </p:cBhvr>
                                      <p:to x="100000" y="100000"/>
                                    </p:animScale>
                                    <p:animScale>
                                      <p:cBhvr>
                                        <p:cTn id="63" dur="26">
                                          <p:stCondLst>
                                            <p:cond delay="1312"/>
                                          </p:stCondLst>
                                        </p:cTn>
                                        <p:tgtEl>
                                          <p:spTgt spid="45"/>
                                        </p:tgtEl>
                                      </p:cBhvr>
                                      <p:to x="100000" y="80000"/>
                                    </p:animScale>
                                    <p:animScale>
                                      <p:cBhvr>
                                        <p:cTn id="64" dur="166" decel="50000">
                                          <p:stCondLst>
                                            <p:cond delay="1338"/>
                                          </p:stCondLst>
                                        </p:cTn>
                                        <p:tgtEl>
                                          <p:spTgt spid="45"/>
                                        </p:tgtEl>
                                      </p:cBhvr>
                                      <p:to x="100000" y="100000"/>
                                    </p:animScale>
                                    <p:animScale>
                                      <p:cBhvr>
                                        <p:cTn id="65" dur="26">
                                          <p:stCondLst>
                                            <p:cond delay="1642"/>
                                          </p:stCondLst>
                                        </p:cTn>
                                        <p:tgtEl>
                                          <p:spTgt spid="45"/>
                                        </p:tgtEl>
                                      </p:cBhvr>
                                      <p:to x="100000" y="90000"/>
                                    </p:animScale>
                                    <p:animScale>
                                      <p:cBhvr>
                                        <p:cTn id="66" dur="166" decel="50000">
                                          <p:stCondLst>
                                            <p:cond delay="1668"/>
                                          </p:stCondLst>
                                        </p:cTn>
                                        <p:tgtEl>
                                          <p:spTgt spid="45"/>
                                        </p:tgtEl>
                                      </p:cBhvr>
                                      <p:to x="100000" y="100000"/>
                                    </p:animScale>
                                    <p:animScale>
                                      <p:cBhvr>
                                        <p:cTn id="67" dur="26">
                                          <p:stCondLst>
                                            <p:cond delay="1808"/>
                                          </p:stCondLst>
                                        </p:cTn>
                                        <p:tgtEl>
                                          <p:spTgt spid="45"/>
                                        </p:tgtEl>
                                      </p:cBhvr>
                                      <p:to x="100000" y="95000"/>
                                    </p:animScale>
                                    <p:animScale>
                                      <p:cBhvr>
                                        <p:cTn id="68" dur="166" decel="50000">
                                          <p:stCondLst>
                                            <p:cond delay="1834"/>
                                          </p:stCondLst>
                                        </p:cTn>
                                        <p:tgtEl>
                                          <p:spTgt spid="45"/>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wipe(down)">
                                      <p:cBhvr>
                                        <p:cTn id="71" dur="580">
                                          <p:stCondLst>
                                            <p:cond delay="0"/>
                                          </p:stCondLst>
                                        </p:cTn>
                                        <p:tgtEl>
                                          <p:spTgt spid="54"/>
                                        </p:tgtEl>
                                      </p:cBhvr>
                                    </p:animEffect>
                                    <p:anim calcmode="lin" valueType="num">
                                      <p:cBhvr>
                                        <p:cTn id="72"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77" dur="26">
                                          <p:stCondLst>
                                            <p:cond delay="650"/>
                                          </p:stCondLst>
                                        </p:cTn>
                                        <p:tgtEl>
                                          <p:spTgt spid="54"/>
                                        </p:tgtEl>
                                      </p:cBhvr>
                                      <p:to x="100000" y="60000"/>
                                    </p:animScale>
                                    <p:animScale>
                                      <p:cBhvr>
                                        <p:cTn id="78" dur="166" decel="50000">
                                          <p:stCondLst>
                                            <p:cond delay="676"/>
                                          </p:stCondLst>
                                        </p:cTn>
                                        <p:tgtEl>
                                          <p:spTgt spid="54"/>
                                        </p:tgtEl>
                                      </p:cBhvr>
                                      <p:to x="100000" y="100000"/>
                                    </p:animScale>
                                    <p:animScale>
                                      <p:cBhvr>
                                        <p:cTn id="79" dur="26">
                                          <p:stCondLst>
                                            <p:cond delay="1312"/>
                                          </p:stCondLst>
                                        </p:cTn>
                                        <p:tgtEl>
                                          <p:spTgt spid="54"/>
                                        </p:tgtEl>
                                      </p:cBhvr>
                                      <p:to x="100000" y="80000"/>
                                    </p:animScale>
                                    <p:animScale>
                                      <p:cBhvr>
                                        <p:cTn id="80" dur="166" decel="50000">
                                          <p:stCondLst>
                                            <p:cond delay="1338"/>
                                          </p:stCondLst>
                                        </p:cTn>
                                        <p:tgtEl>
                                          <p:spTgt spid="54"/>
                                        </p:tgtEl>
                                      </p:cBhvr>
                                      <p:to x="100000" y="100000"/>
                                    </p:animScale>
                                    <p:animScale>
                                      <p:cBhvr>
                                        <p:cTn id="81" dur="26">
                                          <p:stCondLst>
                                            <p:cond delay="1642"/>
                                          </p:stCondLst>
                                        </p:cTn>
                                        <p:tgtEl>
                                          <p:spTgt spid="54"/>
                                        </p:tgtEl>
                                      </p:cBhvr>
                                      <p:to x="100000" y="90000"/>
                                    </p:animScale>
                                    <p:animScale>
                                      <p:cBhvr>
                                        <p:cTn id="82" dur="166" decel="50000">
                                          <p:stCondLst>
                                            <p:cond delay="1668"/>
                                          </p:stCondLst>
                                        </p:cTn>
                                        <p:tgtEl>
                                          <p:spTgt spid="54"/>
                                        </p:tgtEl>
                                      </p:cBhvr>
                                      <p:to x="100000" y="100000"/>
                                    </p:animScale>
                                    <p:animScale>
                                      <p:cBhvr>
                                        <p:cTn id="83" dur="26">
                                          <p:stCondLst>
                                            <p:cond delay="1808"/>
                                          </p:stCondLst>
                                        </p:cTn>
                                        <p:tgtEl>
                                          <p:spTgt spid="54"/>
                                        </p:tgtEl>
                                      </p:cBhvr>
                                      <p:to x="100000" y="95000"/>
                                    </p:animScale>
                                    <p:animScale>
                                      <p:cBhvr>
                                        <p:cTn id="84" dur="166" decel="50000">
                                          <p:stCondLst>
                                            <p:cond delay="1834"/>
                                          </p:stCondLst>
                                        </p:cTn>
                                        <p:tgtEl>
                                          <p:spTgt spid="5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6B3FA198-8A64-4B72-9601-3E4D1D385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6650955-9229-704C-99A7-736EF0BCBFEB}"/>
              </a:ext>
            </a:extLst>
          </p:cNvPr>
          <p:cNvPicPr>
            <a:picLocks noChangeAspect="1"/>
          </p:cNvPicPr>
          <p:nvPr/>
        </p:nvPicPr>
        <p:blipFill>
          <a:blip r:embed="rId2"/>
          <a:stretch>
            <a:fillRect/>
          </a:stretch>
        </p:blipFill>
        <p:spPr>
          <a:xfrm>
            <a:off x="2621413" y="643466"/>
            <a:ext cx="6949173" cy="5571067"/>
          </a:xfrm>
          <a:prstGeom prst="rect">
            <a:avLst/>
          </a:prstGeom>
        </p:spPr>
      </p:pic>
    </p:spTree>
    <p:extLst>
      <p:ext uri="{BB962C8B-B14F-4D97-AF65-F5344CB8AC3E}">
        <p14:creationId xmlns:p14="http://schemas.microsoft.com/office/powerpoint/2010/main" val="2436268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3FA198-8A64-4B72-9601-3E4D1D385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504306F-B896-5A4A-9D1B-A795F83BABBF}"/>
              </a:ext>
            </a:extLst>
          </p:cNvPr>
          <p:cNvPicPr>
            <a:picLocks noChangeAspect="1"/>
          </p:cNvPicPr>
          <p:nvPr/>
        </p:nvPicPr>
        <p:blipFill>
          <a:blip r:embed="rId2"/>
          <a:stretch>
            <a:fillRect/>
          </a:stretch>
        </p:blipFill>
        <p:spPr>
          <a:xfrm>
            <a:off x="4125236" y="643466"/>
            <a:ext cx="3941528" cy="5571067"/>
          </a:xfrm>
          <a:prstGeom prst="rect">
            <a:avLst/>
          </a:prstGeom>
        </p:spPr>
      </p:pic>
    </p:spTree>
    <p:extLst>
      <p:ext uri="{BB962C8B-B14F-4D97-AF65-F5344CB8AC3E}">
        <p14:creationId xmlns:p14="http://schemas.microsoft.com/office/powerpoint/2010/main" val="1215492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7"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8"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0" name="Rectangle 19">
            <a:extLst>
              <a:ext uri="{FF2B5EF4-FFF2-40B4-BE49-F238E27FC236}">
                <a16:creationId xmlns:a16="http://schemas.microsoft.com/office/drawing/2014/main" id="{AAC11200-8B97-4CB4-99EF-7C0FA210F2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95"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2" name="Freeform 6">
            <a:extLst>
              <a:ext uri="{FF2B5EF4-FFF2-40B4-BE49-F238E27FC236}">
                <a16:creationId xmlns:a16="http://schemas.microsoft.com/office/drawing/2014/main" id="{BB502E7E-3C82-47F3-B817-7507C01A1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002083" y="4997"/>
            <a:ext cx="2717438" cy="3657204"/>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4" name="Rectangle 23">
            <a:extLst>
              <a:ext uri="{FF2B5EF4-FFF2-40B4-BE49-F238E27FC236}">
                <a16:creationId xmlns:a16="http://schemas.microsoft.com/office/drawing/2014/main" id="{106F9B54-F305-4775-AC5C-49CFF059A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1037"/>
            <a:ext cx="12192000" cy="23279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321008-BE16-2442-8F02-F3F22FECFDF2}"/>
              </a:ext>
            </a:extLst>
          </p:cNvPr>
          <p:cNvSpPr>
            <a:spLocks noGrp="1"/>
          </p:cNvSpPr>
          <p:nvPr>
            <p:ph type="title"/>
          </p:nvPr>
        </p:nvSpPr>
        <p:spPr>
          <a:xfrm>
            <a:off x="659230" y="4850163"/>
            <a:ext cx="10869750" cy="1043967"/>
          </a:xfrm>
        </p:spPr>
        <p:txBody>
          <a:bodyPr vert="horz" lIns="91440" tIns="45720" rIns="91440" bIns="45720" rtlCol="0" anchor="b">
            <a:normAutofit/>
          </a:bodyPr>
          <a:lstStyle/>
          <a:p>
            <a:pPr algn="ctr"/>
            <a:r>
              <a:rPr lang="en-US" sz="6000" cap="all">
                <a:solidFill>
                  <a:schemeClr val="bg1"/>
                </a:solidFill>
              </a:rPr>
              <a:t>Run fastlane</a:t>
            </a:r>
          </a:p>
        </p:txBody>
      </p:sp>
      <p:pic>
        <p:nvPicPr>
          <p:cNvPr id="9" name="Picture 8">
            <a:extLst>
              <a:ext uri="{FF2B5EF4-FFF2-40B4-BE49-F238E27FC236}">
                <a16:creationId xmlns:a16="http://schemas.microsoft.com/office/drawing/2014/main" id="{65075780-01FC-AE46-A53C-248DA2541747}"/>
              </a:ext>
            </a:extLst>
          </p:cNvPr>
          <p:cNvPicPr>
            <a:picLocks noChangeAspect="1"/>
          </p:cNvPicPr>
          <p:nvPr/>
        </p:nvPicPr>
        <p:blipFill>
          <a:blip r:embed="rId2"/>
          <a:stretch>
            <a:fillRect/>
          </a:stretch>
        </p:blipFill>
        <p:spPr>
          <a:xfrm>
            <a:off x="1182863" y="1757921"/>
            <a:ext cx="3078999" cy="1370154"/>
          </a:xfrm>
          <a:prstGeom prst="rect">
            <a:avLst/>
          </a:prstGeom>
        </p:spPr>
      </p:pic>
      <p:pic>
        <p:nvPicPr>
          <p:cNvPr id="7" name="Content Placeholder 6">
            <a:extLst>
              <a:ext uri="{FF2B5EF4-FFF2-40B4-BE49-F238E27FC236}">
                <a16:creationId xmlns:a16="http://schemas.microsoft.com/office/drawing/2014/main" id="{CEB20334-D414-B047-BDF4-84A3B974196C}"/>
              </a:ext>
            </a:extLst>
          </p:cNvPr>
          <p:cNvPicPr>
            <a:picLocks noGrp="1" noChangeAspect="1"/>
          </p:cNvPicPr>
          <p:nvPr>
            <p:ph idx="1"/>
          </p:nvPr>
        </p:nvPicPr>
        <p:blipFill>
          <a:blip r:embed="rId3"/>
          <a:stretch>
            <a:fillRect/>
          </a:stretch>
        </p:blipFill>
        <p:spPr>
          <a:xfrm>
            <a:off x="4575233" y="1764524"/>
            <a:ext cx="3049897" cy="1357203"/>
          </a:xfrm>
          <a:prstGeom prst="rect">
            <a:avLst/>
          </a:prstGeom>
        </p:spPr>
      </p:pic>
      <p:pic>
        <p:nvPicPr>
          <p:cNvPr id="11" name="Picture 10">
            <a:extLst>
              <a:ext uri="{FF2B5EF4-FFF2-40B4-BE49-F238E27FC236}">
                <a16:creationId xmlns:a16="http://schemas.microsoft.com/office/drawing/2014/main" id="{8AC03099-C1AC-A845-A467-47A6716C89DA}"/>
              </a:ext>
            </a:extLst>
          </p:cNvPr>
          <p:cNvPicPr>
            <a:picLocks noChangeAspect="1"/>
          </p:cNvPicPr>
          <p:nvPr/>
        </p:nvPicPr>
        <p:blipFill>
          <a:blip r:embed="rId4"/>
          <a:stretch>
            <a:fillRect/>
          </a:stretch>
        </p:blipFill>
        <p:spPr>
          <a:xfrm>
            <a:off x="7938502" y="1766257"/>
            <a:ext cx="3041534" cy="1353482"/>
          </a:xfrm>
          <a:prstGeom prst="rect">
            <a:avLst/>
          </a:prstGeom>
        </p:spPr>
      </p:pic>
      <p:sp>
        <p:nvSpPr>
          <p:cNvPr id="26" name="Freeform 6">
            <a:extLst>
              <a:ext uri="{FF2B5EF4-FFF2-40B4-BE49-F238E27FC236}">
                <a16:creationId xmlns:a16="http://schemas.microsoft.com/office/drawing/2014/main" id="{22C2ECBD-87FD-4787-B177-3CC17F45B4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406207" y="1123793"/>
            <a:ext cx="2717438" cy="3657204"/>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641858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6B3FA198-8A64-4B72-9601-3E4D1D385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C9497A6-386F-A146-84C9-494B712CC4A3}"/>
              </a:ext>
            </a:extLst>
          </p:cNvPr>
          <p:cNvPicPr>
            <a:picLocks noChangeAspect="1"/>
          </p:cNvPicPr>
          <p:nvPr/>
        </p:nvPicPr>
        <p:blipFill>
          <a:blip r:embed="rId2"/>
          <a:stretch>
            <a:fillRect/>
          </a:stretch>
        </p:blipFill>
        <p:spPr>
          <a:xfrm>
            <a:off x="3366178" y="643466"/>
            <a:ext cx="5459644" cy="5571067"/>
          </a:xfrm>
          <a:prstGeom prst="rect">
            <a:avLst/>
          </a:prstGeom>
        </p:spPr>
      </p:pic>
    </p:spTree>
    <p:extLst>
      <p:ext uri="{BB962C8B-B14F-4D97-AF65-F5344CB8AC3E}">
        <p14:creationId xmlns:p14="http://schemas.microsoft.com/office/powerpoint/2010/main" val="1902083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3"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6" name="Rectangle 15">
            <a:extLst>
              <a:ext uri="{FF2B5EF4-FFF2-40B4-BE49-F238E27FC236}">
                <a16:creationId xmlns:a16="http://schemas.microsoft.com/office/drawing/2014/main" id="{2D170B9C-85A5-4673-981C-DDDBAC51F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5A9AAB1B-5854-ED40-A37F-1380658882E6}"/>
              </a:ext>
            </a:extLst>
          </p:cNvPr>
          <p:cNvPicPr>
            <a:picLocks noGrp="1" noChangeAspect="1"/>
          </p:cNvPicPr>
          <p:nvPr>
            <p:ph idx="1"/>
          </p:nvPr>
        </p:nvPicPr>
        <p:blipFill rotWithShape="1">
          <a:blip r:embed="rId2"/>
          <a:srcRect b="5061"/>
          <a:stretch/>
        </p:blipFill>
        <p:spPr>
          <a:xfrm>
            <a:off x="20" y="10"/>
            <a:ext cx="4966232" cy="6857990"/>
          </a:xfrm>
          <a:prstGeom prst="rect">
            <a:avLst/>
          </a:prstGeom>
        </p:spPr>
      </p:pic>
      <p:sp>
        <p:nvSpPr>
          <p:cNvPr id="18" name="Freeform 6">
            <a:extLst>
              <a:ext uri="{FF2B5EF4-FFF2-40B4-BE49-F238E27FC236}">
                <a16:creationId xmlns:a16="http://schemas.microsoft.com/office/drawing/2014/main" id="{1C82216A-4221-434A-B11C-7E13B4A1F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E074A570-D575-A74C-961E-60BE7575804A}"/>
              </a:ext>
            </a:extLst>
          </p:cNvPr>
          <p:cNvSpPr>
            <a:spLocks noGrp="1"/>
          </p:cNvSpPr>
          <p:nvPr>
            <p:ph type="title"/>
          </p:nvPr>
        </p:nvSpPr>
        <p:spPr>
          <a:xfrm>
            <a:off x="6138004" y="1480930"/>
            <a:ext cx="5607908" cy="3254321"/>
          </a:xfrm>
        </p:spPr>
        <p:txBody>
          <a:bodyPr vert="horz" lIns="91440" tIns="45720" rIns="91440" bIns="45720" rtlCol="0" anchor="b">
            <a:normAutofit/>
          </a:bodyPr>
          <a:lstStyle/>
          <a:p>
            <a:r>
              <a:rPr lang="en-US" sz="7000" cap="all"/>
              <a:t>Cocoa pod</a:t>
            </a:r>
          </a:p>
        </p:txBody>
      </p:sp>
    </p:spTree>
    <p:extLst>
      <p:ext uri="{BB962C8B-B14F-4D97-AF65-F5344CB8AC3E}">
        <p14:creationId xmlns:p14="http://schemas.microsoft.com/office/powerpoint/2010/main" val="1988062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2" name="Rectangle 11">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4"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6" name="Rectangle 15">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C02CE5-4BA6-7A49-8ECA-58130938CC33}"/>
              </a:ext>
            </a:extLst>
          </p:cNvPr>
          <p:cNvSpPr>
            <a:spLocks noGrp="1"/>
          </p:cNvSpPr>
          <p:nvPr>
            <p:ph type="title"/>
          </p:nvPr>
        </p:nvSpPr>
        <p:spPr>
          <a:xfrm>
            <a:off x="1720099" y="1653731"/>
            <a:ext cx="8110584" cy="3935906"/>
          </a:xfrm>
        </p:spPr>
        <p:txBody>
          <a:bodyPr vert="horz" lIns="91440" tIns="45720" rIns="91440" bIns="45720" rtlCol="0" anchor="t">
            <a:normAutofit/>
          </a:bodyPr>
          <a:lstStyle/>
          <a:p>
            <a:r>
              <a:rPr lang="en-US" sz="8800" cap="all"/>
              <a:t>Q&amp;A</a:t>
            </a:r>
          </a:p>
        </p:txBody>
      </p:sp>
    </p:spTree>
    <p:extLst>
      <p:ext uri="{BB962C8B-B14F-4D97-AF65-F5344CB8AC3E}">
        <p14:creationId xmlns:p14="http://schemas.microsoft.com/office/powerpoint/2010/main" val="191028112"/>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2" name="Rectangle 11">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4"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6" name="Rectangle 15">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A77763-E1C1-2E48-9FB1-14723BB7B10B}"/>
              </a:ext>
            </a:extLst>
          </p:cNvPr>
          <p:cNvSpPr>
            <a:spLocks noGrp="1"/>
          </p:cNvSpPr>
          <p:nvPr>
            <p:ph type="title"/>
          </p:nvPr>
        </p:nvSpPr>
        <p:spPr>
          <a:xfrm>
            <a:off x="1720099" y="1653731"/>
            <a:ext cx="8110584" cy="3935906"/>
          </a:xfrm>
        </p:spPr>
        <p:txBody>
          <a:bodyPr vert="horz" lIns="91440" tIns="45720" rIns="91440" bIns="45720" rtlCol="0" anchor="t">
            <a:normAutofit/>
          </a:bodyPr>
          <a:lstStyle/>
          <a:p>
            <a:r>
              <a:rPr lang="en-US" sz="8800" cap="all"/>
              <a:t>Thanks for your attention</a:t>
            </a:r>
          </a:p>
        </p:txBody>
      </p:sp>
    </p:spTree>
    <p:extLst>
      <p:ext uri="{BB962C8B-B14F-4D97-AF65-F5344CB8AC3E}">
        <p14:creationId xmlns:p14="http://schemas.microsoft.com/office/powerpoint/2010/main" val="174646992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564D8B-C7F0-2A49-BA30-FEF953E55AF4}"/>
              </a:ext>
            </a:extLst>
          </p:cNvPr>
          <p:cNvSpPr>
            <a:spLocks noGrp="1"/>
          </p:cNvSpPr>
          <p:nvPr>
            <p:ph type="ctrTitle"/>
          </p:nvPr>
        </p:nvSpPr>
        <p:spPr>
          <a:xfrm>
            <a:off x="7961934" y="-422269"/>
            <a:ext cx="4037814" cy="4877772"/>
          </a:xfrm>
        </p:spPr>
        <p:txBody>
          <a:bodyPr>
            <a:normAutofit/>
          </a:bodyPr>
          <a:lstStyle/>
          <a:p>
            <a:r>
              <a:rPr lang="en-US" sz="6000" b="1" cap="none"/>
              <a:t>Developing For </a:t>
            </a:r>
            <a:br>
              <a:rPr lang="en-US" sz="6000" b="1" cap="none"/>
            </a:br>
            <a:r>
              <a:rPr lang="en-US" sz="6000" b="1" cap="none"/>
              <a:t>Apple TV</a:t>
            </a:r>
            <a:endParaRPr lang="en-US" sz="6000" b="1" cap="none" dirty="0"/>
          </a:p>
        </p:txBody>
      </p:sp>
      <p:sp>
        <p:nvSpPr>
          <p:cNvPr id="23"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5"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7" name="Picture 6">
            <a:extLst>
              <a:ext uri="{FF2B5EF4-FFF2-40B4-BE49-F238E27FC236}">
                <a16:creationId xmlns:a16="http://schemas.microsoft.com/office/drawing/2014/main" id="{972E245B-1D8A-2348-A6B3-1054CC100BE5}"/>
              </a:ext>
            </a:extLst>
          </p:cNvPr>
          <p:cNvPicPr>
            <a:picLocks noChangeAspect="1"/>
          </p:cNvPicPr>
          <p:nvPr/>
        </p:nvPicPr>
        <p:blipFill rotWithShape="1">
          <a:blip r:embed="rId3"/>
          <a:srcRect t="6343" b="6431"/>
          <a:stretch/>
        </p:blipFill>
        <p:spPr>
          <a:xfrm>
            <a:off x="1379023" y="1936636"/>
            <a:ext cx="5659222" cy="3183920"/>
          </a:xfrm>
          <a:prstGeom prst="rect">
            <a:avLst/>
          </a:prstGeom>
        </p:spPr>
      </p:pic>
    </p:spTree>
    <p:extLst>
      <p:ext uri="{BB962C8B-B14F-4D97-AF65-F5344CB8AC3E}">
        <p14:creationId xmlns:p14="http://schemas.microsoft.com/office/powerpoint/2010/main" val="384375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A93D97C6-63EF-4CA6-B01D-25E2772DC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C9CE7-901A-1549-9601-2A8EA6627793}"/>
              </a:ext>
            </a:extLst>
          </p:cNvPr>
          <p:cNvSpPr>
            <a:spLocks noGrp="1"/>
          </p:cNvSpPr>
          <p:nvPr>
            <p:ph type="title"/>
          </p:nvPr>
        </p:nvSpPr>
        <p:spPr>
          <a:xfrm>
            <a:off x="5100824" y="685800"/>
            <a:ext cx="6176776" cy="1485900"/>
          </a:xfrm>
        </p:spPr>
        <p:txBody>
          <a:bodyPr>
            <a:normAutofit/>
          </a:bodyPr>
          <a:lstStyle/>
          <a:p>
            <a:r>
              <a:rPr lang="en-US"/>
              <a:t>Agenda</a:t>
            </a:r>
          </a:p>
        </p:txBody>
      </p:sp>
      <p:pic>
        <p:nvPicPr>
          <p:cNvPr id="7" name="Graphic 6" descr="USB">
            <a:extLst>
              <a:ext uri="{FF2B5EF4-FFF2-40B4-BE49-F238E27FC236}">
                <a16:creationId xmlns:a16="http://schemas.microsoft.com/office/drawing/2014/main" id="{CC4577D3-7B11-45E3-BC0A-EFFD94D02C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4276" y="1881930"/>
            <a:ext cx="3093388" cy="3093388"/>
          </a:xfrm>
          <a:prstGeom prst="rect">
            <a:avLst/>
          </a:prstGeom>
        </p:spPr>
      </p:pic>
      <p:sp>
        <p:nvSpPr>
          <p:cNvPr id="15" name="Rectangle 11">
            <a:extLst>
              <a:ext uri="{FF2B5EF4-FFF2-40B4-BE49-F238E27FC236}">
                <a16:creationId xmlns:a16="http://schemas.microsoft.com/office/drawing/2014/main" id="{5DA4A40B-EDCE-42FC-B189-AEFB4F82E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AE929395-A778-8D41-AE27-4695C385AC0D}"/>
              </a:ext>
            </a:extLst>
          </p:cNvPr>
          <p:cNvSpPr>
            <a:spLocks noGrp="1"/>
          </p:cNvSpPr>
          <p:nvPr>
            <p:ph idx="1"/>
          </p:nvPr>
        </p:nvSpPr>
        <p:spPr>
          <a:xfrm>
            <a:off x="5100824" y="2286000"/>
            <a:ext cx="6176776" cy="3581400"/>
          </a:xfrm>
        </p:spPr>
        <p:txBody>
          <a:bodyPr>
            <a:normAutofit/>
          </a:bodyPr>
          <a:lstStyle/>
          <a:p>
            <a:r>
              <a:rPr lang="en-US" sz="2800" dirty="0"/>
              <a:t>Apple TV and </a:t>
            </a:r>
            <a:r>
              <a:rPr lang="en-US" sz="2800" dirty="0" err="1"/>
              <a:t>tvOS</a:t>
            </a:r>
            <a:endParaRPr lang="en-US" sz="2800" dirty="0"/>
          </a:p>
          <a:p>
            <a:r>
              <a:rPr lang="en-US" sz="2800" dirty="0"/>
              <a:t>Developing for Apple TV</a:t>
            </a:r>
          </a:p>
          <a:p>
            <a:r>
              <a:rPr lang="en-US" sz="2800" dirty="0"/>
              <a:t>Demo</a:t>
            </a:r>
          </a:p>
        </p:txBody>
      </p:sp>
    </p:spTree>
    <p:extLst>
      <p:ext uri="{BB962C8B-B14F-4D97-AF65-F5344CB8AC3E}">
        <p14:creationId xmlns:p14="http://schemas.microsoft.com/office/powerpoint/2010/main" val="3916253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1" name="Rectangle 10">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3"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5" name="Rectangle 14">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C1B46C-AD9F-7F43-A2FB-26949238F1D5}"/>
              </a:ext>
            </a:extLst>
          </p:cNvPr>
          <p:cNvSpPr>
            <a:spLocks noGrp="1"/>
          </p:cNvSpPr>
          <p:nvPr>
            <p:ph type="title"/>
          </p:nvPr>
        </p:nvSpPr>
        <p:spPr>
          <a:xfrm>
            <a:off x="1720099" y="1653731"/>
            <a:ext cx="8110584" cy="3935906"/>
          </a:xfrm>
        </p:spPr>
        <p:txBody>
          <a:bodyPr vert="horz" lIns="91440" tIns="45720" rIns="91440" bIns="45720" rtlCol="0" anchor="t">
            <a:normAutofit/>
          </a:bodyPr>
          <a:lstStyle/>
          <a:p>
            <a:pPr algn="l"/>
            <a:r>
              <a:rPr lang="en-US" sz="8800" b="1" cap="none"/>
              <a:t>Apple TV </a:t>
            </a:r>
            <a:br>
              <a:rPr lang="en-US" sz="8800" b="1" cap="none"/>
            </a:br>
            <a:r>
              <a:rPr lang="en-US" sz="8800" b="1" cap="none"/>
              <a:t>&amp; </a:t>
            </a:r>
            <a:br>
              <a:rPr lang="en-US" sz="8800" b="1" cap="none"/>
            </a:br>
            <a:r>
              <a:rPr lang="en-US" sz="8800" b="1" cap="none"/>
              <a:t>tvOS</a:t>
            </a:r>
            <a:endParaRPr lang="en-US" sz="8800" b="1" cap="none" dirty="0"/>
          </a:p>
        </p:txBody>
      </p:sp>
    </p:spTree>
    <p:extLst>
      <p:ext uri="{BB962C8B-B14F-4D97-AF65-F5344CB8AC3E}">
        <p14:creationId xmlns:p14="http://schemas.microsoft.com/office/powerpoint/2010/main" val="3631617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36">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8"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9"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48" name="Rectangle 40">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C5112F1-437E-0540-85C3-16749655A384}"/>
              </a:ext>
            </a:extLst>
          </p:cNvPr>
          <p:cNvPicPr>
            <a:picLocks noChangeAspect="1"/>
          </p:cNvPicPr>
          <p:nvPr/>
        </p:nvPicPr>
        <p:blipFill>
          <a:blip r:embed="rId3"/>
          <a:stretch>
            <a:fillRect/>
          </a:stretch>
        </p:blipFill>
        <p:spPr>
          <a:xfrm>
            <a:off x="793704" y="640080"/>
            <a:ext cx="6581522" cy="5577840"/>
          </a:xfrm>
          <a:prstGeom prst="rect">
            <a:avLst/>
          </a:prstGeom>
        </p:spPr>
      </p:pic>
      <p:sp>
        <p:nvSpPr>
          <p:cNvPr id="49"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2" name="TextBox 11">
            <a:extLst>
              <a:ext uri="{FF2B5EF4-FFF2-40B4-BE49-F238E27FC236}">
                <a16:creationId xmlns:a16="http://schemas.microsoft.com/office/drawing/2014/main" id="{BFAB766D-A5BE-9048-B7F4-B4157DB3A1D1}"/>
              </a:ext>
            </a:extLst>
          </p:cNvPr>
          <p:cNvSpPr txBox="1"/>
          <p:nvPr/>
        </p:nvSpPr>
        <p:spPr>
          <a:xfrm>
            <a:off x="8513974" y="978006"/>
            <a:ext cx="3558758" cy="3000139"/>
          </a:xfrm>
          <a:prstGeom prst="rect">
            <a:avLst/>
          </a:prstGeom>
        </p:spPr>
        <p:txBody>
          <a:bodyPr vert="horz" lIns="91440" tIns="45720" rIns="91440" bIns="45720" rtlCol="0" anchor="b">
            <a:normAutofit/>
          </a:bodyPr>
          <a:lstStyle/>
          <a:p>
            <a:pPr defTabSz="914400">
              <a:spcBef>
                <a:spcPct val="0"/>
              </a:spcBef>
              <a:spcAft>
                <a:spcPts val="600"/>
              </a:spcAft>
            </a:pPr>
            <a:r>
              <a:rPr lang="en-US" sz="5000" dirty="0">
                <a:solidFill>
                  <a:schemeClr val="tx2"/>
                </a:solidFill>
                <a:latin typeface="+mj-lt"/>
                <a:ea typeface="+mj-ea"/>
                <a:cs typeface="+mj-cs"/>
              </a:rPr>
              <a:t>Apple TV 4K </a:t>
            </a:r>
          </a:p>
          <a:p>
            <a:pPr defTabSz="914400">
              <a:spcBef>
                <a:spcPct val="0"/>
              </a:spcBef>
              <a:spcAft>
                <a:spcPts val="600"/>
              </a:spcAft>
            </a:pPr>
            <a:r>
              <a:rPr lang="en-US" sz="5000" dirty="0">
                <a:solidFill>
                  <a:schemeClr val="tx2"/>
                </a:solidFill>
                <a:latin typeface="+mj-lt"/>
                <a:ea typeface="+mj-ea"/>
                <a:cs typeface="+mj-cs"/>
              </a:rPr>
              <a:t>5th Gen (2017)</a:t>
            </a:r>
          </a:p>
        </p:txBody>
      </p:sp>
    </p:spTree>
    <p:extLst>
      <p:ext uri="{BB962C8B-B14F-4D97-AF65-F5344CB8AC3E}">
        <p14:creationId xmlns:p14="http://schemas.microsoft.com/office/powerpoint/2010/main" val="1785784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2B36470-9A0C-4C86-99EB-05358284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DD2F460-AD0F-49B5-80F2-18F1F65E3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A264202-8C94-A64D-9212-161D1BB5DF53}"/>
              </a:ext>
            </a:extLst>
          </p:cNvPr>
          <p:cNvPicPr>
            <a:picLocks noChangeAspect="1"/>
          </p:cNvPicPr>
          <p:nvPr/>
        </p:nvPicPr>
        <p:blipFill>
          <a:blip r:embed="rId3"/>
          <a:stretch>
            <a:fillRect/>
          </a:stretch>
        </p:blipFill>
        <p:spPr>
          <a:xfrm>
            <a:off x="1162796" y="800100"/>
            <a:ext cx="4009073" cy="5257801"/>
          </a:xfrm>
          <a:prstGeom prst="rect">
            <a:avLst/>
          </a:prstGeom>
        </p:spPr>
      </p:pic>
      <p:sp>
        <p:nvSpPr>
          <p:cNvPr id="24" name="Rectangle 23">
            <a:extLst>
              <a:ext uri="{FF2B5EF4-FFF2-40B4-BE49-F238E27FC236}">
                <a16:creationId xmlns:a16="http://schemas.microsoft.com/office/drawing/2014/main" id="{0C634C77-7EAE-486F-BBA9-98DFA032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845"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623CD48-1E38-FB49-BABF-1B7BFEB7375B}"/>
              </a:ext>
            </a:extLst>
          </p:cNvPr>
          <p:cNvPicPr>
            <a:picLocks noChangeAspect="1"/>
          </p:cNvPicPr>
          <p:nvPr/>
        </p:nvPicPr>
        <p:blipFill>
          <a:blip r:embed="rId4"/>
          <a:stretch>
            <a:fillRect/>
          </a:stretch>
        </p:blipFill>
        <p:spPr>
          <a:xfrm>
            <a:off x="6501119" y="1408521"/>
            <a:ext cx="4768093" cy="4040958"/>
          </a:xfrm>
          <a:prstGeom prst="rect">
            <a:avLst/>
          </a:prstGeom>
        </p:spPr>
      </p:pic>
    </p:spTree>
    <p:extLst>
      <p:ext uri="{BB962C8B-B14F-4D97-AF65-F5344CB8AC3E}">
        <p14:creationId xmlns:p14="http://schemas.microsoft.com/office/powerpoint/2010/main" val="1407237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14">
            <a:extLst>
              <a:ext uri="{FF2B5EF4-FFF2-40B4-BE49-F238E27FC236}">
                <a16:creationId xmlns:a16="http://schemas.microsoft.com/office/drawing/2014/main" id="{9E8A3474-A3A2-4200-9E98-3433E3D19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8" name="Rectangle 16">
            <a:extLst>
              <a:ext uri="{FF2B5EF4-FFF2-40B4-BE49-F238E27FC236}">
                <a16:creationId xmlns:a16="http://schemas.microsoft.com/office/drawing/2014/main" id="{A2B36470-9A0C-4C86-99EB-05358284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8">
            <a:extLst>
              <a:ext uri="{FF2B5EF4-FFF2-40B4-BE49-F238E27FC236}">
                <a16:creationId xmlns:a16="http://schemas.microsoft.com/office/drawing/2014/main" id="{0DD2F460-AD0F-49B5-80F2-18F1F65E3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91A921B-3753-4748-968C-E06EAF808A0D}"/>
              </a:ext>
            </a:extLst>
          </p:cNvPr>
          <p:cNvPicPr>
            <a:picLocks noGrp="1" noChangeAspect="1"/>
          </p:cNvPicPr>
          <p:nvPr>
            <p:ph idx="1"/>
          </p:nvPr>
        </p:nvPicPr>
        <p:blipFill>
          <a:blip r:embed="rId3"/>
          <a:stretch>
            <a:fillRect/>
          </a:stretch>
        </p:blipFill>
        <p:spPr>
          <a:xfrm>
            <a:off x="2101536" y="1109324"/>
            <a:ext cx="2067068" cy="3956113"/>
          </a:xfrm>
          <a:prstGeom prst="rect">
            <a:avLst/>
          </a:prstGeom>
        </p:spPr>
      </p:pic>
      <p:sp>
        <p:nvSpPr>
          <p:cNvPr id="21" name="Rectangle 20">
            <a:extLst>
              <a:ext uri="{FF2B5EF4-FFF2-40B4-BE49-F238E27FC236}">
                <a16:creationId xmlns:a16="http://schemas.microsoft.com/office/drawing/2014/main" id="{0C634C77-7EAE-486F-BBA9-98DFA032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845"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B29B912-E042-1E46-A3FC-0A236CEF947D}"/>
              </a:ext>
            </a:extLst>
          </p:cNvPr>
          <p:cNvPicPr>
            <a:picLocks noChangeAspect="1"/>
          </p:cNvPicPr>
          <p:nvPr/>
        </p:nvPicPr>
        <p:blipFill>
          <a:blip r:embed="rId4"/>
          <a:stretch>
            <a:fillRect/>
          </a:stretch>
        </p:blipFill>
        <p:spPr>
          <a:xfrm>
            <a:off x="5946090" y="2129426"/>
            <a:ext cx="5842807" cy="2936011"/>
          </a:xfrm>
          <a:prstGeom prst="rect">
            <a:avLst/>
          </a:prstGeom>
        </p:spPr>
      </p:pic>
      <p:sp>
        <p:nvSpPr>
          <p:cNvPr id="22" name="TextBox 21">
            <a:extLst>
              <a:ext uri="{FF2B5EF4-FFF2-40B4-BE49-F238E27FC236}">
                <a16:creationId xmlns:a16="http://schemas.microsoft.com/office/drawing/2014/main" id="{5641A316-FB5D-684D-A985-35E8E52B7367}"/>
              </a:ext>
            </a:extLst>
          </p:cNvPr>
          <p:cNvSpPr txBox="1"/>
          <p:nvPr/>
        </p:nvSpPr>
        <p:spPr>
          <a:xfrm>
            <a:off x="979737" y="5305467"/>
            <a:ext cx="4310667" cy="646331"/>
          </a:xfrm>
          <a:prstGeom prst="rect">
            <a:avLst/>
          </a:prstGeom>
          <a:noFill/>
        </p:spPr>
        <p:txBody>
          <a:bodyPr wrap="none" rtlCol="0">
            <a:spAutoFit/>
          </a:bodyPr>
          <a:lstStyle/>
          <a:p>
            <a:r>
              <a:rPr lang="en-US" sz="3600" b="1" dirty="0"/>
              <a:t>2007: iPhone 1</a:t>
            </a:r>
            <a:r>
              <a:rPr lang="en-US" sz="3600" b="1" baseline="30000" dirty="0"/>
              <a:t>st</a:t>
            </a:r>
            <a:r>
              <a:rPr lang="en-US" sz="3600" b="1" dirty="0"/>
              <a:t> Gen</a:t>
            </a:r>
          </a:p>
        </p:txBody>
      </p:sp>
      <p:sp>
        <p:nvSpPr>
          <p:cNvPr id="24" name="TextBox 23">
            <a:extLst>
              <a:ext uri="{FF2B5EF4-FFF2-40B4-BE49-F238E27FC236}">
                <a16:creationId xmlns:a16="http://schemas.microsoft.com/office/drawing/2014/main" id="{A355B9BB-B8D7-BA43-B24D-610677D16A96}"/>
              </a:ext>
            </a:extLst>
          </p:cNvPr>
          <p:cNvSpPr txBox="1"/>
          <p:nvPr/>
        </p:nvSpPr>
        <p:spPr>
          <a:xfrm>
            <a:off x="7082270" y="5305467"/>
            <a:ext cx="3621248" cy="646331"/>
          </a:xfrm>
          <a:prstGeom prst="rect">
            <a:avLst/>
          </a:prstGeom>
          <a:noFill/>
        </p:spPr>
        <p:txBody>
          <a:bodyPr wrap="none" rtlCol="0">
            <a:spAutoFit/>
          </a:bodyPr>
          <a:lstStyle/>
          <a:p>
            <a:r>
              <a:rPr lang="en-US" sz="3600" b="1" dirty="0"/>
              <a:t>2006: </a:t>
            </a:r>
            <a:r>
              <a:rPr lang="en-US" sz="3600" b="1" dirty="0" err="1"/>
              <a:t>iTV</a:t>
            </a:r>
            <a:r>
              <a:rPr lang="en-US" sz="3600" b="1" dirty="0"/>
              <a:t> 1</a:t>
            </a:r>
            <a:r>
              <a:rPr lang="en-US" sz="3600" b="1" baseline="30000" dirty="0"/>
              <a:t>st</a:t>
            </a:r>
            <a:r>
              <a:rPr lang="en-US" sz="3600" b="1" dirty="0"/>
              <a:t> Gen</a:t>
            </a:r>
          </a:p>
        </p:txBody>
      </p:sp>
    </p:spTree>
    <p:extLst>
      <p:ext uri="{BB962C8B-B14F-4D97-AF65-F5344CB8AC3E}">
        <p14:creationId xmlns:p14="http://schemas.microsoft.com/office/powerpoint/2010/main" val="293243109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{6C5136C8-26A9-114C-971B-DD59E6C6C4ED}tf10001072</Template>
  <TotalTime>3378</TotalTime>
  <Words>2957</Words>
  <Application>Microsoft Macintosh PowerPoint</Application>
  <PresentationFormat>Widescreen</PresentationFormat>
  <Paragraphs>323</Paragraphs>
  <Slides>36</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Calibri</vt:lpstr>
      <vt:lpstr>Franklin Gothic Book</vt:lpstr>
      <vt:lpstr>Crop</vt:lpstr>
      <vt:lpstr>iOS Dev Scout Singapore, October 2018</vt:lpstr>
      <vt:lpstr>Thanh</vt:lpstr>
      <vt:lpstr>PowerPoint Presentation</vt:lpstr>
      <vt:lpstr>Developing For  Apple TV</vt:lpstr>
      <vt:lpstr>Agenda</vt:lpstr>
      <vt:lpstr>Apple TV  &amp;  tvOS</vt:lpstr>
      <vt:lpstr>PowerPoint Presentation</vt:lpstr>
      <vt:lpstr>PowerPoint Presentation</vt:lpstr>
      <vt:lpstr>PowerPoint Presentation</vt:lpstr>
      <vt:lpstr>PowerPoint Presentation</vt:lpstr>
      <vt:lpstr>Apple TV sold</vt:lpstr>
      <vt:lpstr>PowerPoint Presentation</vt:lpstr>
      <vt:lpstr>tvOS app</vt:lpstr>
      <vt:lpstr>TVML</vt:lpstr>
      <vt:lpstr>HOW IT WORKS?</vt:lpstr>
      <vt:lpstr>TVML Template Example</vt:lpstr>
      <vt:lpstr>TVML Template Example</vt:lpstr>
      <vt:lpstr>TVML Template Example</vt:lpstr>
      <vt:lpstr>TVML Complicated Template</vt:lpstr>
      <vt:lpstr>PowerPoint Presentation</vt:lpstr>
      <vt:lpstr>TVML Complicated Template</vt:lpstr>
      <vt:lpstr>COMPARISION</vt:lpstr>
      <vt:lpstr>PowerPoint Presentation</vt:lpstr>
      <vt:lpstr>Developing  Custom  Apple TV App</vt:lpstr>
      <vt:lpstr>Project structure</vt:lpstr>
      <vt:lpstr>Reusability</vt:lpstr>
      <vt:lpstr>Demo</vt:lpstr>
      <vt:lpstr>Notes</vt:lpstr>
      <vt:lpstr>Fastlane</vt:lpstr>
      <vt:lpstr>PowerPoint Presentation</vt:lpstr>
      <vt:lpstr>PowerPoint Presentation</vt:lpstr>
      <vt:lpstr>Run fastlane</vt:lpstr>
      <vt:lpstr>PowerPoint Presentation</vt:lpstr>
      <vt:lpstr>Cocoa pod</vt:lpstr>
      <vt:lpstr>Q&amp;A</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work with iOS and TVOS in a same project</dc:title>
  <dc:creator>51103226@stu.hcmut.edu.vn</dc:creator>
  <cp:lastModifiedBy>51103226@stu.hcmut.edu.vn</cp:lastModifiedBy>
  <cp:revision>585</cp:revision>
  <dcterms:created xsi:type="dcterms:W3CDTF">2018-08-18T11:42:30Z</dcterms:created>
  <dcterms:modified xsi:type="dcterms:W3CDTF">2018-09-30T14:56:21Z</dcterms:modified>
</cp:coreProperties>
</file>